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81"/>
  </p:notesMasterIdLst>
  <p:sldIdLst>
    <p:sldId id="256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83" r:id="rId17"/>
    <p:sldId id="275" r:id="rId18"/>
    <p:sldId id="276" r:id="rId19"/>
    <p:sldId id="284" r:id="rId20"/>
    <p:sldId id="277" r:id="rId21"/>
    <p:sldId id="278" r:id="rId22"/>
    <p:sldId id="285" r:id="rId23"/>
    <p:sldId id="279" r:id="rId24"/>
    <p:sldId id="286" r:id="rId25"/>
    <p:sldId id="280" r:id="rId26"/>
    <p:sldId id="287" r:id="rId27"/>
    <p:sldId id="281" r:id="rId28"/>
    <p:sldId id="288" r:id="rId29"/>
    <p:sldId id="289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0" r:id="rId43"/>
    <p:sldId id="303" r:id="rId44"/>
    <p:sldId id="304" r:id="rId45"/>
    <p:sldId id="305" r:id="rId46"/>
    <p:sldId id="314" r:id="rId47"/>
    <p:sldId id="306" r:id="rId48"/>
    <p:sldId id="307" r:id="rId49"/>
    <p:sldId id="315" r:id="rId50"/>
    <p:sldId id="317" r:id="rId51"/>
    <p:sldId id="318" r:id="rId52"/>
    <p:sldId id="316" r:id="rId53"/>
    <p:sldId id="319" r:id="rId54"/>
    <p:sldId id="320" r:id="rId55"/>
    <p:sldId id="321" r:id="rId56"/>
    <p:sldId id="308" r:id="rId57"/>
    <p:sldId id="322" r:id="rId58"/>
    <p:sldId id="323" r:id="rId59"/>
    <p:sldId id="325" r:id="rId60"/>
    <p:sldId id="324" r:id="rId61"/>
    <p:sldId id="311" r:id="rId62"/>
    <p:sldId id="326" r:id="rId63"/>
    <p:sldId id="312" r:id="rId64"/>
    <p:sldId id="327" r:id="rId65"/>
    <p:sldId id="313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22" d="100"/>
          <a:sy n="12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</a:lstStyle>
          <a:p>
            <a:fld id="{3842907C-D0AA-4C58-9F94-58B40AD65B29}" type="datetimeFigureOut">
              <a:rPr lang="ko-KR" altLang="en-US"/>
              <a:pPr/>
              <a:t>2016-05-17</a:t>
            </a:fld>
            <a:endParaRPr lang="ko-K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ko-K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ko-KR"/>
              <a:t>마스터 텍스트 스타일을 편집합니다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3308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ko-KR" smtClean="0"/>
              <a:pPr/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9818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ko-KR" smtClean="0"/>
              <a:pPr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7933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10561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73278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ko-KR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1">
              <a:defRPr lang="ko-K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 latinLnBrk="1">
              <a:buNone/>
              <a:defRPr lang="ko-K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ko-KR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ko-KR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ko-K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lang="ko-KR"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ko-KR" altLang="en-US"/>
              <a:pPr/>
              <a:t>2016년 5월 17일 화요일</a:t>
            </a:fld>
            <a:endParaRPr lang="ko-KR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lang="ko-K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lang="ko-KR"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/>
              <a:pPr/>
              <a:t>‹#›</a:t>
            </a:fld>
            <a:endParaRPr 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ko-KR" sz="140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ko-KR" sz="140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1">
              <a:buNone/>
              <a:defRPr lang="ko-K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 latinLnBrk="1">
              <a:buNone/>
              <a:defRPr lang="ko-KR" sz="2300">
                <a:solidFill>
                  <a:schemeClr val="tx1"/>
                </a:solidFill>
              </a:defRPr>
            </a:lvl1pPr>
            <a:lvl2pPr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ko-KR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1">
              <a:defRPr lang="ko-KR" sz="2800"/>
            </a:lvl1pPr>
            <a:lvl2pPr>
              <a:defRPr lang="ko-KR" sz="2400"/>
            </a:lvl2pPr>
            <a:lvl3pPr>
              <a:defRPr lang="ko-KR" sz="2000"/>
            </a:lvl3pPr>
            <a:lvl4pPr>
              <a:defRPr lang="ko-KR" sz="1800"/>
            </a:lvl4pPr>
            <a:lvl5pPr>
              <a:defRPr lang="ko-KR"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1">
              <a:defRPr lang="ko-KR" sz="2800"/>
            </a:lvl1pPr>
            <a:lvl2pPr>
              <a:defRPr lang="ko-KR" sz="2400"/>
            </a:lvl2pPr>
            <a:lvl3pPr>
              <a:defRPr lang="ko-KR" sz="2000"/>
            </a:lvl3pPr>
            <a:lvl4pPr>
              <a:defRPr lang="ko-KR" sz="1800"/>
            </a:lvl4pPr>
            <a:lvl5pPr>
              <a:defRPr lang="ko-KR"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1">
              <a:defRPr lang="ko-KR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1">
              <a:buNone/>
              <a:defRPr lang="ko-KR" sz="2400" b="0">
                <a:solidFill>
                  <a:schemeClr val="bg1"/>
                </a:solidFill>
              </a:defRPr>
            </a:lvl1pPr>
            <a:lvl2pPr>
              <a:buNone/>
              <a:defRPr lang="ko-KR" sz="2000" b="1"/>
            </a:lvl2pPr>
            <a:lvl3pPr>
              <a:buNone/>
              <a:defRPr lang="ko-KR" sz="1800" b="1"/>
            </a:lvl3pPr>
            <a:lvl4pPr>
              <a:buNone/>
              <a:defRPr lang="ko-KR" sz="1600" b="1"/>
            </a:lvl4pPr>
            <a:lvl5pPr>
              <a:buNone/>
              <a:defRPr lang="ko-KR"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1">
              <a:buNone/>
              <a:defRPr lang="ko-KR" sz="2400" b="0">
                <a:solidFill>
                  <a:schemeClr val="bg1"/>
                </a:solidFill>
              </a:defRPr>
            </a:lvl1pPr>
            <a:lvl2pPr>
              <a:buNone/>
              <a:defRPr lang="ko-KR" sz="2000" b="1"/>
            </a:lvl2pPr>
            <a:lvl3pPr>
              <a:buNone/>
              <a:defRPr lang="ko-KR" sz="1800" b="1"/>
            </a:lvl3pPr>
            <a:lvl4pPr>
              <a:buNone/>
              <a:defRPr lang="ko-KR" sz="1600" b="1"/>
            </a:lvl4pPr>
            <a:lvl5pPr>
              <a:buNone/>
              <a:defRPr lang="ko-KR"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1">
              <a:defRPr lang="ko-KR" sz="2400"/>
            </a:lvl1pPr>
            <a:lvl2pPr>
              <a:defRPr lang="ko-KR" sz="2000"/>
            </a:lvl2pPr>
            <a:lvl3pPr>
              <a:defRPr lang="ko-KR" sz="1800"/>
            </a:lvl3pPr>
            <a:lvl4pPr>
              <a:defRPr lang="ko-KR" sz="1600"/>
            </a:lvl4pPr>
            <a:lvl5pPr>
              <a:defRPr lang="ko-KR"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1">
              <a:spcBef>
                <a:spcPts val="0"/>
              </a:spcBef>
              <a:defRPr lang="ko-KR" sz="2400"/>
            </a:lvl1pPr>
            <a:lvl2pPr>
              <a:defRPr lang="ko-KR" sz="2000"/>
            </a:lvl2pPr>
            <a:lvl3pPr>
              <a:defRPr lang="ko-KR" sz="1800"/>
            </a:lvl3pPr>
            <a:lvl4pPr>
              <a:defRPr lang="ko-KR" sz="1600"/>
            </a:lvl4pPr>
            <a:lvl5pPr>
              <a:defRPr lang="ko-KR"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내용(캡션 포함)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1">
              <a:buNone/>
              <a:defRPr lang="ko-K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 latinLnBrk="1">
              <a:buNone/>
              <a:defRPr lang="ko-KR" sz="1600"/>
            </a:lvl1pPr>
            <a:lvl2pPr>
              <a:buNone/>
              <a:defRPr lang="ko-KR" sz="1200"/>
            </a:lvl2pPr>
            <a:lvl3pPr>
              <a:buNone/>
              <a:defRPr lang="ko-KR" sz="1000"/>
            </a:lvl3pPr>
            <a:lvl4pPr>
              <a:buNone/>
              <a:defRPr lang="ko-KR" sz="900"/>
            </a:lvl4pPr>
            <a:lvl5pPr>
              <a:buNone/>
              <a:defRPr lang="ko-KR"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1">
              <a:defRPr lang="ko-KR" sz="3200"/>
            </a:lvl1pPr>
            <a:lvl2pPr>
              <a:defRPr lang="ko-KR" sz="2800"/>
            </a:lvl2pPr>
            <a:lvl3pPr>
              <a:defRPr lang="ko-KR" sz="2400"/>
            </a:lvl3pPr>
            <a:lvl4pPr>
              <a:defRPr lang="ko-KR" sz="2000"/>
            </a:lvl4pPr>
            <a:lvl5pPr>
              <a:defRPr lang="ko-KR"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ko-KR" altLang="en-US"/>
              <a:pPr/>
              <a:t>2016년 5월 17일 화요일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그림(캡션 포함)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 latinLnBrk="1">
              <a:buNone/>
              <a:defRPr lang="ko-KR" sz="1400"/>
            </a:lvl1pPr>
            <a:lvl2pPr>
              <a:defRPr lang="ko-KR" sz="1200"/>
            </a:lvl2pPr>
            <a:lvl3pPr>
              <a:defRPr lang="ko-KR" sz="1000"/>
            </a:lvl3pPr>
            <a:lvl4pPr>
              <a:defRPr lang="ko-KR" sz="900"/>
            </a:lvl4pPr>
            <a:lvl5pPr>
              <a:defRPr lang="ko-KR"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1">
              <a:buNone/>
              <a:defRPr lang="ko-KR" sz="3200"/>
            </a:lvl1pPr>
            <a:extLst/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ko-KR" altLang="en-US"/>
              <a:pPr/>
              <a:t>2016년 5월 17일 화요일</a:t>
            </a:fld>
            <a:endParaRPr lang="ko-KR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endParaRPr lang="ko-KR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/>
              <a:pPr/>
              <a:t>‹#›</a:t>
            </a:fld>
            <a:endParaRPr lang="ko-KR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1">
              <a:buNone/>
              <a:defRPr lang="ko-K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ko-KR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ko-KR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ko-K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ko-KR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ko-KR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ko-K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ko-K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/>
              <a:t>마스터 제목 스타일 편집</a:t>
            </a:r>
          </a:p>
        </p:txBody>
      </p:sp>
      <p:sp>
        <p:nvSpPr>
          <p:cNvPr id="30" name="Rectangl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ko-KR"/>
              <a:t>마스터 텍스트 스타일을 편집합니다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  <a:p>
            <a:pPr lvl="5"/>
            <a:r>
              <a:rPr lang="ko-KR"/>
              <a:t>여섯째 수준</a:t>
            </a:r>
          </a:p>
          <a:p>
            <a:pPr lvl="6"/>
            <a:r>
              <a:rPr lang="ko-KR"/>
              <a:t>일곱째 수준</a:t>
            </a:r>
          </a:p>
          <a:p>
            <a:pPr lvl="7"/>
            <a:r>
              <a:rPr lang="ko-KR"/>
              <a:t>여덟째 수준</a:t>
            </a:r>
          </a:p>
          <a:p>
            <a:pPr lvl="8"/>
            <a:r>
              <a:rPr lang="ko-KR"/>
              <a:t>아홉째 수준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latinLnBrk="1">
              <a:defRPr lang="ko-KR"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ko-KR" altLang="en-US"/>
              <a:pPr/>
              <a:t>2016년 5월 17일 화요일</a:t>
            </a:fld>
            <a:endParaRPr lang="ko-KR" sz="10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latinLnBrk="1">
              <a:defRPr lang="ko-KR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ko-KR" sz="1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latinLnBrk="1">
              <a:defRPr lang="ko-KR"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ko-KR" sz="140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ko-KR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1" hangingPunct="1">
        <a:spcBef>
          <a:spcPct val="0"/>
        </a:spcBef>
        <a:buNone/>
        <a:defRPr lang="ko-K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ko-K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lang="ko-K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ko-K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lang="ko-K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lang="ko-K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afe.naver.com/godofandro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pc="-250" dirty="0" err="1">
                <a:solidFill>
                  <a:schemeClr val="accent4">
                    <a:lumMod val="50000"/>
                  </a:schemeClr>
                </a:solidFill>
              </a:rPr>
              <a:t>안드로이드의</a:t>
            </a:r>
            <a:r>
              <a:rPr lang="ko-KR" altLang="en-US" spc="-25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pc="-250" dirty="0" smtClean="0">
                <a:solidFill>
                  <a:schemeClr val="accent4">
                    <a:lumMod val="50000"/>
                  </a:schemeClr>
                </a:solidFill>
              </a:rPr>
              <a:t>신</a:t>
            </a:r>
            <a:r>
              <a:rPr lang="en-US" altLang="ko-KR" spc="-25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ko-KR" spc="-25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ko-KR" spc="-250" dirty="0" smtClean="0">
                <a:solidFill>
                  <a:schemeClr val="accent4">
                    <a:lumMod val="50000"/>
                  </a:schemeClr>
                </a:solidFill>
              </a:rPr>
              <a:t>PART 1</a:t>
            </a:r>
            <a:r>
              <a:rPr lang="en-US" altLang="ko-KR" sz="2400" spc="-250" dirty="0" smtClean="0">
                <a:solidFill>
                  <a:schemeClr val="accent4">
                    <a:lumMod val="50000"/>
                  </a:schemeClr>
                </a:solidFill>
              </a:rPr>
              <a:t>(1</a:t>
            </a:r>
            <a:r>
              <a:rPr lang="ko-KR" altLang="en-US" sz="2400" spc="-250" dirty="0" smtClean="0">
                <a:solidFill>
                  <a:schemeClr val="accent4">
                    <a:lumMod val="50000"/>
                  </a:schemeClr>
                </a:solidFill>
              </a:rPr>
              <a:t>장 </a:t>
            </a:r>
            <a:r>
              <a:rPr lang="en-US" altLang="ko-KR" sz="2400" spc="-250" dirty="0" smtClean="0">
                <a:solidFill>
                  <a:schemeClr val="accent4">
                    <a:lumMod val="50000"/>
                  </a:schemeClr>
                </a:solidFill>
              </a:rPr>
              <a:t>~ 5</a:t>
            </a:r>
            <a:r>
              <a:rPr lang="ko-KR" altLang="en-US" sz="2400" spc="-250" dirty="0" smtClean="0">
                <a:solidFill>
                  <a:schemeClr val="accent4">
                    <a:lumMod val="50000"/>
                  </a:schemeClr>
                </a:solidFill>
              </a:rPr>
              <a:t>장</a:t>
            </a:r>
            <a:r>
              <a:rPr lang="en-US" altLang="ko-KR" sz="2400" spc="-25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75127"/>
            <a:ext cx="2490207" cy="3388434"/>
          </a:xfrm>
          <a:prstGeom prst="rect">
            <a:avLst/>
          </a:prstGeom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sz="2000" b="1" dirty="0" smtClean="0"/>
          </a:p>
          <a:p>
            <a:r>
              <a:rPr lang="ko-KR" altLang="en-US" sz="2000" b="1" dirty="0" err="1" smtClean="0"/>
              <a:t>안드로이드의</a:t>
            </a:r>
            <a:r>
              <a:rPr lang="ko-KR" altLang="en-US" sz="2000" b="1" dirty="0" smtClean="0"/>
              <a:t> 신 </a:t>
            </a:r>
            <a:r>
              <a:rPr lang="ko-KR" altLang="en-US" sz="2000" b="1" dirty="0" err="1" smtClean="0"/>
              <a:t>네이버</a:t>
            </a:r>
            <a:r>
              <a:rPr lang="ko-KR" altLang="en-US" sz="2000" b="1" dirty="0" smtClean="0"/>
              <a:t> 카페</a:t>
            </a:r>
            <a:endParaRPr lang="en-US" altLang="ko-KR" sz="2000" b="1" dirty="0" smtClean="0"/>
          </a:p>
          <a:p>
            <a:r>
              <a:rPr lang="en-US" altLang="ko-KR" sz="2000" b="1" dirty="0">
                <a:hlinkClick r:id="rId4"/>
              </a:rPr>
              <a:t>http://</a:t>
            </a:r>
            <a:r>
              <a:rPr lang="en-US" altLang="ko-KR" sz="2000" b="1" dirty="0" smtClean="0">
                <a:hlinkClick r:id="rId4"/>
              </a:rPr>
              <a:t>cafe.naver.com/godofandroid</a:t>
            </a:r>
            <a:endParaRPr lang="en-US" altLang="ko-KR" sz="2000" b="1" dirty="0" smtClean="0"/>
          </a:p>
          <a:p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아키텍처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어떻게 구성되어 있는가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6328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개발 환경 만들기</a:t>
            </a:r>
            <a:endParaRPr lang="en-US" altLang="ko-KR" dirty="0" smtClean="0"/>
          </a:p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설치 파일 다운로드</a:t>
            </a:r>
            <a:endParaRPr lang="en-US" altLang="ko-KR" dirty="0" smtClean="0"/>
          </a:p>
          <a:p>
            <a:r>
              <a:rPr lang="en-US" altLang="ko-KR" dirty="0" smtClean="0"/>
              <a:t>JDK </a:t>
            </a:r>
            <a:r>
              <a:rPr lang="ko-KR" altLang="en-US" dirty="0" smtClean="0"/>
              <a:t>다운로드 및 설치</a:t>
            </a:r>
            <a:endParaRPr lang="en-US" altLang="ko-KR" dirty="0" smtClean="0"/>
          </a:p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설치하기</a:t>
            </a:r>
            <a:endParaRPr lang="en-US" altLang="ko-KR" dirty="0" smtClean="0"/>
          </a:p>
          <a:p>
            <a:r>
              <a:rPr lang="en-US" altLang="ko-KR" dirty="0" smtClean="0"/>
              <a:t>Android Studio</a:t>
            </a:r>
            <a:r>
              <a:rPr lang="ko-KR" altLang="en-US" dirty="0" smtClean="0"/>
              <a:t>를 이용한 신규 프로젝트 생성</a:t>
            </a:r>
            <a:endParaRPr lang="en-US" altLang="ko-KR" dirty="0" smtClean="0"/>
          </a:p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프로젝트 구성</a:t>
            </a:r>
            <a:endParaRPr lang="en-US" altLang="ko-KR" dirty="0" smtClean="0"/>
          </a:p>
          <a:p>
            <a:r>
              <a:rPr lang="en-US" altLang="ko-KR" dirty="0" smtClean="0"/>
              <a:t>Android Studio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Gradle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r>
              <a:rPr lang="en-US" altLang="ko-KR" dirty="0" smtClean="0"/>
              <a:t>Android Studio AVD</a:t>
            </a:r>
          </a:p>
          <a:p>
            <a:r>
              <a:rPr lang="en-US" altLang="ko-KR" dirty="0" smtClean="0"/>
              <a:t>Android Studio Device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개발환경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Studio</a:t>
            </a:r>
          </a:p>
          <a:p>
            <a:pPr lvl="1"/>
            <a:r>
              <a:rPr lang="en-US" altLang="ko-KR" dirty="0" smtClean="0"/>
              <a:t>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구글이</a:t>
            </a:r>
            <a:r>
              <a:rPr lang="ko-KR" altLang="en-US" dirty="0" smtClean="0"/>
              <a:t> 개발자 버전으로 출시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정식 버전 </a:t>
            </a:r>
            <a:r>
              <a:rPr lang="en-US" altLang="ko-KR" dirty="0" smtClean="0"/>
              <a:t>2.x </a:t>
            </a:r>
            <a:r>
              <a:rPr lang="ko-KR" altLang="en-US" dirty="0" smtClean="0"/>
              <a:t>까지 출시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 </a:t>
            </a:r>
            <a:r>
              <a:rPr lang="ko-KR" altLang="en-US" dirty="0" err="1" smtClean="0"/>
              <a:t>이클립스는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년까지 지원</a:t>
            </a:r>
            <a:endParaRPr lang="en-US" altLang="ko-KR" dirty="0" smtClean="0"/>
          </a:p>
          <a:p>
            <a:r>
              <a:rPr lang="en-US" altLang="ko-KR" dirty="0" smtClean="0"/>
              <a:t>JDK(Java Development Kit) 8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개발 환경 만들기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05064"/>
            <a:ext cx="6667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Developer</a:t>
            </a:r>
            <a:r>
              <a:rPr lang="ko-KR" altLang="en-US" dirty="0" smtClean="0"/>
              <a:t>에서 다운로드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developer.android.com/sdk/index.html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설치 파일 다운로드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2780928"/>
            <a:ext cx="76193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ORACLE</a:t>
            </a:r>
            <a:r>
              <a:rPr lang="ko-KR" altLang="en-US" dirty="0" smtClean="0"/>
              <a:t>에서 다운로드</a:t>
            </a:r>
            <a:endParaRPr lang="en-US" altLang="ko-KR" dirty="0" smtClean="0"/>
          </a:p>
          <a:p>
            <a:pPr lvl="1"/>
            <a:r>
              <a:rPr lang="en-US" altLang="ko-KR" dirty="0"/>
              <a:t>http://</a:t>
            </a:r>
            <a:r>
              <a:rPr lang="en-US" altLang="ko-KR" dirty="0" smtClean="0"/>
              <a:t>www.oracle.com/technetwork/java/javase/downloads/jdk8-downloads-2133151.html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 </a:t>
            </a:r>
            <a:r>
              <a:rPr lang="ko-KR" altLang="en-US" dirty="0" smtClean="0"/>
              <a:t>다운로드 및 설치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13693"/>
            <a:ext cx="7392297" cy="32935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27784" y="4149080"/>
            <a:ext cx="4032448" cy="5760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환경 변수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 </a:t>
            </a:r>
            <a:r>
              <a:rPr lang="ko-KR" altLang="en-US" dirty="0" smtClean="0"/>
              <a:t>다운로드 및 설치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6" y="3332561"/>
            <a:ext cx="3933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0011"/>
            <a:ext cx="4457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932041" y="4556325"/>
            <a:ext cx="3456384" cy="1440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78568" y="5060381"/>
            <a:ext cx="933792" cy="2880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30344" y="3188173"/>
            <a:ext cx="1321976" cy="2160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80553" y="2872566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3" name="타원 12"/>
          <p:cNvSpPr/>
          <p:nvPr/>
        </p:nvSpPr>
        <p:spPr>
          <a:xfrm>
            <a:off x="4644008" y="1635286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6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설치하기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600700" cy="1162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019425" cy="23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3105794" cy="2338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0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en-US" altLang="ko-KR" dirty="0" err="1" smtClean="0"/>
              <a:t>Stduio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신규 프로젝트 구성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" y="2204864"/>
            <a:ext cx="4408054" cy="30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8334"/>
              </p:ext>
            </p:extLst>
          </p:nvPr>
        </p:nvGraphicFramePr>
        <p:xfrm>
          <a:off x="4644008" y="1556792"/>
          <a:ext cx="4392488" cy="482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24"/>
                <a:gridCol w="2695864"/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설명</a:t>
                      </a:r>
                      <a:endParaRPr lang="ko-KR" altLang="en-US" dirty="0"/>
                    </a:p>
                  </a:txBody>
                  <a:tcPr/>
                </a:tc>
              </a:tr>
              <a:tr h="765162">
                <a:tc>
                  <a:txBody>
                    <a:bodyPr/>
                    <a:lstStyle/>
                    <a:p>
                      <a:r>
                        <a:rPr lang="en-US" altLang="ko-KR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a new Android Studio Project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Studio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신규 프로젝트를 생성한다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신규 프로젝트 생성시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제공한다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여기서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는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Studio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 개발자들이 쉽게 </a:t>
                      </a:r>
                      <a:r>
                        <a:rPr lang="ko-KR" altLang="en-US" sz="10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앱을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만들 수 있도록 다양한 폼을 제공한다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  <a:tr h="472080">
                <a:tc>
                  <a:txBody>
                    <a:bodyPr/>
                    <a:lstStyle/>
                    <a:p>
                      <a:r>
                        <a:rPr lang="en-US" altLang="ko-KR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an existing Android Studio project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기존에 만들어진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Studio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프로젝트를 </a:t>
                      </a:r>
                      <a:r>
                        <a:rPr lang="ko-KR" altLang="en-US" sz="10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오픈한다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  <a:tr h="520677">
                <a:tc>
                  <a:txBody>
                    <a:bodyPr/>
                    <a:lstStyle/>
                    <a:p>
                      <a:r>
                        <a:rPr lang="en-US" altLang="ko-KR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out project from Version Control</a:t>
                      </a:r>
                      <a:endParaRPr lang="ko-KR" altLang="en-US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GitHub, Subversion, CVS, Google Cloud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등과 같은 소스 관리 툴과 연동되어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Studio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내에서 소스 수정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추가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삭제가 가능하다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  <a:tr h="4720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Import project(Eclipse</a:t>
                      </a:r>
                      <a:r>
                        <a:rPr lang="en-US" altLang="ko-KR" sz="1200" b="1" baseline="0" dirty="0" smtClean="0"/>
                        <a:t> ADT, </a:t>
                      </a:r>
                      <a:r>
                        <a:rPr lang="en-US" altLang="ko-KR" sz="1200" b="1" baseline="0" dirty="0" err="1" smtClean="0"/>
                        <a:t>Gradle</a:t>
                      </a:r>
                      <a:r>
                        <a:rPr lang="en-US" altLang="ko-KR" sz="1200" b="1" baseline="0" dirty="0" smtClean="0"/>
                        <a:t>, etc.)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이클립스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0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Gradle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만들어진 프로젝트를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  <a:tr h="4720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Import an Android code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Android</a:t>
                      </a:r>
                      <a:r>
                        <a:rPr lang="ko-KR" altLang="en-US" sz="1050" baseline="0" dirty="0" smtClean="0"/>
                        <a:t>에서 제공하는 샘플 코드를 </a:t>
                      </a:r>
                      <a:r>
                        <a:rPr lang="en-US" altLang="ko-KR" sz="1050" baseline="0" dirty="0" smtClean="0"/>
                        <a:t>import </a:t>
                      </a:r>
                      <a:r>
                        <a:rPr lang="ko-KR" altLang="en-US" sz="1050" baseline="0" dirty="0" smtClean="0"/>
                        <a:t>할 수 있다</a:t>
                      </a:r>
                      <a:r>
                        <a:rPr lang="en-US" altLang="ko-KR" sz="1050" baseline="0" dirty="0" smtClean="0"/>
                        <a:t>.</a:t>
                      </a:r>
                    </a:p>
                    <a:p>
                      <a:pPr latinLnBrk="1"/>
                      <a:endParaRPr lang="en-US" altLang="ko-KR" sz="1050" baseline="0" dirty="0" smtClean="0"/>
                    </a:p>
                  </a:txBody>
                  <a:tcPr/>
                </a:tc>
              </a:tr>
              <a:tr h="337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Configure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Configure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선택하면 다음과 같은 항목을 사용할 수 있다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  <a:tr h="5750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Get Help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Help</a:t>
                      </a:r>
                      <a:r>
                        <a:rPr lang="ko-KR" alt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는 다음 항목을 볼 수 있다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en-US" altLang="ko-KR" dirty="0" err="1" smtClean="0"/>
              <a:t>Stduio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신규 프로젝트 구성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96449"/>
              </p:ext>
            </p:extLst>
          </p:nvPr>
        </p:nvGraphicFramePr>
        <p:xfrm>
          <a:off x="4561917" y="1556792"/>
          <a:ext cx="4392488" cy="507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786"/>
                <a:gridCol w="3277702"/>
              </a:tblGrid>
              <a:tr h="2671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항목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설명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 anchor="ctr"/>
                </a:tc>
              </a:tr>
              <a:tr h="13650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Add No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Activity </a:t>
                      </a:r>
                      <a:r>
                        <a:rPr lang="ko-KR" sz="1000" kern="100">
                          <a:effectLst/>
                        </a:rPr>
                        <a:t>생성 없이 프로젝트를 생성한다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56573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Blank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‘Hello World!’</a:t>
                      </a:r>
                      <a:r>
                        <a:rPr lang="ko-KR" sz="1000" kern="100" dirty="0">
                          <a:effectLst/>
                        </a:rPr>
                        <a:t>를 보여주고</a:t>
                      </a:r>
                      <a:r>
                        <a:rPr lang="en-US" sz="1000" kern="100" dirty="0">
                          <a:effectLst/>
                        </a:rPr>
                        <a:t>, Action bar</a:t>
                      </a:r>
                      <a:r>
                        <a:rPr lang="ko-KR" sz="1000" kern="100" dirty="0">
                          <a:effectLst/>
                        </a:rPr>
                        <a:t>와 우측 상단에 설정 메뉴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하단</a:t>
                      </a:r>
                      <a:r>
                        <a:rPr lang="en-US" sz="1000" kern="100" dirty="0">
                          <a:effectLst/>
                        </a:rPr>
                        <a:t> Action</a:t>
                      </a:r>
                      <a:r>
                        <a:rPr lang="ko-KR" sz="1000" kern="100" dirty="0">
                          <a:effectLst/>
                        </a:rPr>
                        <a:t>에 따라 처리할 수 있는 버튼이 자동으로 추가된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Empty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‘Hello World!’</a:t>
                      </a:r>
                      <a:r>
                        <a:rPr lang="ko-KR" sz="1000" kern="100" dirty="0">
                          <a:effectLst/>
                        </a:rPr>
                        <a:t>를 보여주고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상단</a:t>
                      </a:r>
                      <a:r>
                        <a:rPr lang="en-US" sz="1000" kern="100" dirty="0">
                          <a:effectLst/>
                        </a:rPr>
                        <a:t> Action bar</a:t>
                      </a:r>
                      <a:r>
                        <a:rPr lang="ko-KR" sz="1000" kern="100" dirty="0">
                          <a:effectLst/>
                        </a:rPr>
                        <a:t>만 추가된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</a:t>
                      </a:r>
                      <a:r>
                        <a:rPr lang="ko-KR" sz="1000" kern="100" dirty="0" smtClean="0">
                          <a:effectLst/>
                        </a:rPr>
                        <a:t>만든다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Fullscreen</a:t>
                      </a:r>
                      <a:r>
                        <a:rPr lang="en-US" sz="1000" kern="100" dirty="0">
                          <a:effectLst/>
                        </a:rPr>
                        <a:t>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전체 화면을 사용할 수 있는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3695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Google </a:t>
                      </a:r>
                      <a:r>
                        <a:rPr lang="en-US" sz="1000" kern="100" dirty="0" err="1">
                          <a:effectLst/>
                        </a:rPr>
                        <a:t>AdMob</a:t>
                      </a:r>
                      <a:r>
                        <a:rPr lang="en-US" sz="1000" kern="100" dirty="0">
                          <a:effectLst/>
                        </a:rPr>
                        <a:t> Ads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 err="1">
                          <a:effectLst/>
                        </a:rPr>
                        <a:t>구글</a:t>
                      </a:r>
                      <a:r>
                        <a:rPr lang="ko-KR" sz="1000" kern="100" dirty="0">
                          <a:effectLst/>
                        </a:rPr>
                        <a:t> 광고를 제공할 수 있는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만들며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두 가지 형태인 </a:t>
                      </a:r>
                      <a:r>
                        <a:rPr lang="en-US" sz="1000" kern="100" dirty="0">
                          <a:effectLst/>
                        </a:rPr>
                        <a:t>Banner</a:t>
                      </a:r>
                      <a:r>
                        <a:rPr lang="ko-KR" sz="1000" kern="100" dirty="0">
                          <a:effectLst/>
                        </a:rPr>
                        <a:t>와</a:t>
                      </a:r>
                      <a:r>
                        <a:rPr lang="en-US" sz="1000" kern="100" dirty="0">
                          <a:effectLst/>
                        </a:rPr>
                        <a:t> Interstitial</a:t>
                      </a:r>
                      <a:r>
                        <a:rPr lang="ko-KR" sz="1000" kern="100" dirty="0">
                          <a:effectLst/>
                        </a:rPr>
                        <a:t>으로 나타낼 수 있다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13650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Google Maps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구글 맵을 연동할 수 있는</a:t>
                      </a:r>
                      <a:r>
                        <a:rPr lang="en-US" sz="1000" kern="100">
                          <a:effectLst/>
                        </a:rPr>
                        <a:t> Activity</a:t>
                      </a:r>
                      <a:r>
                        <a:rPr lang="ko-KR" sz="1000" kern="100">
                          <a:effectLst/>
                        </a:rPr>
                        <a:t>를 만든다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3866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Login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계정과 비밀번호를 입력할 수 있는 형태의</a:t>
                      </a:r>
                      <a:r>
                        <a:rPr lang="en-US" sz="1000" kern="100" dirty="0">
                          <a:effectLst/>
                        </a:rPr>
                        <a:t> 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515547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Master/Detail Flow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 err="1">
                          <a:effectLst/>
                        </a:rPr>
                        <a:t>태블릿에서</a:t>
                      </a:r>
                      <a:r>
                        <a:rPr lang="ko-KR" sz="1000" kern="100" dirty="0">
                          <a:effectLst/>
                        </a:rPr>
                        <a:t> 사용할 수 있는 구성으로 우측의 메뉴와 좌측은 메뉴에 대한 내용을 표시할 수 있는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40848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Navigation Drawer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우측에 메뉴를</a:t>
                      </a:r>
                      <a:r>
                        <a:rPr lang="en-US" sz="1000" kern="100" dirty="0">
                          <a:effectLst/>
                        </a:rPr>
                        <a:t> Drawer</a:t>
                      </a:r>
                      <a:r>
                        <a:rPr lang="ko-KR" sz="1000" kern="100" dirty="0">
                          <a:effectLst/>
                        </a:rPr>
                        <a:t>할 수 있도록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>
                          <a:effectLst/>
                        </a:rPr>
                        <a:t>. </a:t>
                      </a:r>
                      <a:r>
                        <a:rPr lang="ko-KR" sz="1000" kern="100" dirty="0">
                          <a:effectLst/>
                        </a:rPr>
                        <a:t>요즘 가장 많이 사용되고 있는 </a:t>
                      </a:r>
                      <a:r>
                        <a:rPr lang="en-US" sz="1000" kern="100" dirty="0">
                          <a:effectLst/>
                        </a:rPr>
                        <a:t>UI</a:t>
                      </a:r>
                      <a:r>
                        <a:rPr lang="ko-KR" sz="1000" kern="100" dirty="0">
                          <a:effectLst/>
                        </a:rPr>
                        <a:t>로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다음 그림과 같은 형태를 말한다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40951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Scrolling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스크롤이 가능한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로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스크롤에 따라 상단에 애니메이션이 추가된 형태의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40951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Setting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 err="1">
                          <a:effectLst/>
                        </a:rPr>
                        <a:t>안드로이드</a:t>
                      </a:r>
                      <a:r>
                        <a:rPr lang="ko-KR" sz="1000" kern="100" dirty="0">
                          <a:effectLst/>
                        </a:rPr>
                        <a:t> 설정 화면과 같은 형태의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>
                          <a:effectLst/>
                        </a:rPr>
                        <a:t>. </a:t>
                      </a:r>
                      <a:r>
                        <a:rPr lang="ko-KR" sz="1000" kern="100" dirty="0" err="1">
                          <a:effectLst/>
                        </a:rPr>
                        <a:t>앱에</a:t>
                      </a:r>
                      <a:r>
                        <a:rPr lang="ko-KR" sz="1000" kern="100" dirty="0">
                          <a:effectLst/>
                        </a:rPr>
                        <a:t> 환경 설정을 추가할 때 사용할 수 있다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  <a:tr h="3866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Tabbed Activity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탭 형태의 </a:t>
                      </a:r>
                      <a:r>
                        <a:rPr lang="en-US" sz="1000" kern="100" dirty="0">
                          <a:effectLst/>
                        </a:rPr>
                        <a:t>Activity</a:t>
                      </a:r>
                      <a:r>
                        <a:rPr lang="ko-KR" sz="1000" kern="100" dirty="0">
                          <a:effectLst/>
                        </a:rPr>
                        <a:t>를 만든다</a:t>
                      </a:r>
                      <a:r>
                        <a:rPr lang="en-US" sz="1000" kern="100" dirty="0">
                          <a:effectLst/>
                        </a:rPr>
                        <a:t>. </a:t>
                      </a:r>
                      <a:r>
                        <a:rPr lang="ko-KR" sz="1000" kern="100" dirty="0">
                          <a:effectLst/>
                        </a:rPr>
                        <a:t>좌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>
                          <a:effectLst/>
                        </a:rPr>
                        <a:t>우 터치를 통해 이동이 가능하다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45327" marR="45327" marT="0" marB="0"/>
                </a:tc>
              </a:tr>
            </a:tbl>
          </a:graphicData>
        </a:graphic>
      </p:graphicFrame>
      <p:pic>
        <p:nvPicPr>
          <p:cNvPr id="7" name="그림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5" y="2204864"/>
            <a:ext cx="441123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프로젝트 구성</a:t>
            </a:r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760640" cy="2297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97384"/>
              </p:ext>
            </p:extLst>
          </p:nvPr>
        </p:nvGraphicFramePr>
        <p:xfrm>
          <a:off x="2987824" y="4005064"/>
          <a:ext cx="6048672" cy="2339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169"/>
                <a:gridCol w="4282503"/>
              </a:tblGrid>
              <a:tr h="2880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kern="100" dirty="0">
                          <a:effectLst/>
                        </a:rPr>
                        <a:t>항목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kern="100" dirty="0">
                          <a:effectLst/>
                        </a:rPr>
                        <a:t>설명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/>
                </a:tc>
              </a:tr>
              <a:tr h="136824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Project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100" dirty="0">
                          <a:effectLst/>
                        </a:rPr>
                        <a:t>기존 </a:t>
                      </a:r>
                      <a:r>
                        <a:rPr lang="ko-KR" sz="1300" kern="100" dirty="0" err="1">
                          <a:effectLst/>
                        </a:rPr>
                        <a:t>이클립스에서는</a:t>
                      </a:r>
                      <a:r>
                        <a:rPr lang="ko-KR" sz="1300" kern="100" dirty="0">
                          <a:effectLst/>
                        </a:rPr>
                        <a:t> </a:t>
                      </a:r>
                      <a:r>
                        <a:rPr lang="en-US" sz="1300" kern="100" dirty="0">
                          <a:effectLst/>
                        </a:rPr>
                        <a:t>Workspace </a:t>
                      </a:r>
                      <a:r>
                        <a:rPr lang="ko-KR" sz="1300" kern="100" dirty="0">
                          <a:effectLst/>
                        </a:rPr>
                        <a:t>개념이다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r>
                        <a:rPr lang="ko-KR" sz="1300" kern="100" dirty="0">
                          <a:effectLst/>
                        </a:rPr>
                        <a:t>작업 공간에 해당되며 여러 </a:t>
                      </a:r>
                      <a:r>
                        <a:rPr lang="ko-KR" sz="1300" kern="100" dirty="0" err="1">
                          <a:effectLst/>
                        </a:rPr>
                        <a:t>앱이</a:t>
                      </a:r>
                      <a:r>
                        <a:rPr lang="ko-KR" sz="1300" kern="100" dirty="0">
                          <a:effectLst/>
                        </a:rPr>
                        <a:t> 위치하게 된다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r>
                        <a:rPr lang="ko-KR" sz="1300" kern="100" dirty="0">
                          <a:effectLst/>
                        </a:rPr>
                        <a:t>즉</a:t>
                      </a:r>
                      <a:r>
                        <a:rPr lang="en-US" sz="1300" kern="100" dirty="0">
                          <a:effectLst/>
                        </a:rPr>
                        <a:t>, Android Studio</a:t>
                      </a:r>
                      <a:r>
                        <a:rPr lang="ko-KR" sz="1300" kern="100" dirty="0">
                          <a:effectLst/>
                        </a:rPr>
                        <a:t>에서는 </a:t>
                      </a:r>
                      <a:r>
                        <a:rPr lang="en-US" sz="1300" kern="100" dirty="0">
                          <a:effectLst/>
                        </a:rPr>
                        <a:t>Project</a:t>
                      </a:r>
                      <a:r>
                        <a:rPr lang="ko-KR" sz="1300" kern="100" dirty="0">
                          <a:effectLst/>
                        </a:rPr>
                        <a:t>가 작업 공간에 해당된다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r>
                        <a:rPr lang="ko-KR" sz="1300" kern="100" dirty="0">
                          <a:effectLst/>
                        </a:rPr>
                        <a:t>만약 </a:t>
                      </a:r>
                      <a:r>
                        <a:rPr lang="en-US" sz="1300" kern="100" dirty="0">
                          <a:effectLst/>
                        </a:rPr>
                        <a:t>Project</a:t>
                      </a:r>
                      <a:r>
                        <a:rPr lang="ko-KR" sz="1300" kern="100" dirty="0">
                          <a:effectLst/>
                        </a:rPr>
                        <a:t>를 추가하면 </a:t>
                      </a:r>
                      <a:r>
                        <a:rPr lang="en-US" sz="1300" kern="100" dirty="0">
                          <a:effectLst/>
                        </a:rPr>
                        <a:t>Android Studio</a:t>
                      </a:r>
                      <a:r>
                        <a:rPr lang="ko-KR" sz="1300" kern="100" dirty="0">
                          <a:effectLst/>
                        </a:rPr>
                        <a:t>가 하나 더 실행된다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r>
                        <a:rPr lang="ko-KR" sz="1300" kern="100" dirty="0" err="1">
                          <a:effectLst/>
                        </a:rPr>
                        <a:t>이클립스도</a:t>
                      </a:r>
                      <a:r>
                        <a:rPr lang="ko-KR" sz="1300" kern="100" dirty="0">
                          <a:effectLst/>
                        </a:rPr>
                        <a:t> 신규 </a:t>
                      </a:r>
                      <a:r>
                        <a:rPr lang="en-US" sz="1300" kern="100" dirty="0">
                          <a:effectLst/>
                        </a:rPr>
                        <a:t>workspace</a:t>
                      </a:r>
                      <a:r>
                        <a:rPr lang="ko-KR" sz="1300" kern="100" dirty="0">
                          <a:effectLst/>
                        </a:rPr>
                        <a:t>로 실행하면</a:t>
                      </a:r>
                      <a:r>
                        <a:rPr lang="en-US" sz="1300" kern="100" dirty="0">
                          <a:effectLst/>
                        </a:rPr>
                        <a:t>, </a:t>
                      </a:r>
                      <a:r>
                        <a:rPr lang="ko-KR" sz="1300" kern="100" dirty="0">
                          <a:effectLst/>
                        </a:rPr>
                        <a:t>각각 실행된다는 것을 알 수 있다</a:t>
                      </a:r>
                      <a:r>
                        <a:rPr lang="en-US" sz="1300" kern="100" dirty="0">
                          <a:effectLst/>
                        </a:rPr>
                        <a:t>.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/>
                </a:tc>
              </a:tr>
              <a:tr h="6803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Module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100" dirty="0">
                          <a:effectLst/>
                        </a:rPr>
                        <a:t>기존 </a:t>
                      </a:r>
                      <a:r>
                        <a:rPr lang="ko-KR" sz="1300" kern="100" dirty="0" err="1">
                          <a:effectLst/>
                        </a:rPr>
                        <a:t>이클립스에서는</a:t>
                      </a:r>
                      <a:r>
                        <a:rPr lang="ko-KR" sz="1300" kern="100" dirty="0">
                          <a:effectLst/>
                        </a:rPr>
                        <a:t> </a:t>
                      </a:r>
                      <a:r>
                        <a:rPr lang="en-US" sz="1300" kern="100" dirty="0">
                          <a:effectLst/>
                        </a:rPr>
                        <a:t>Project </a:t>
                      </a:r>
                      <a:r>
                        <a:rPr lang="ko-KR" sz="1300" kern="100" dirty="0">
                          <a:effectLst/>
                        </a:rPr>
                        <a:t>개념이다</a:t>
                      </a:r>
                      <a:r>
                        <a:rPr lang="en-US" sz="1300" kern="100" dirty="0">
                          <a:effectLst/>
                        </a:rPr>
                        <a:t>. </a:t>
                      </a:r>
                      <a:r>
                        <a:rPr lang="ko-KR" sz="1300" kern="100" dirty="0">
                          <a:effectLst/>
                        </a:rPr>
                        <a:t>실행 가능한 </a:t>
                      </a:r>
                      <a:r>
                        <a:rPr lang="ko-KR" sz="1300" kern="100" dirty="0" err="1">
                          <a:effectLst/>
                        </a:rPr>
                        <a:t>앱과</a:t>
                      </a:r>
                      <a:r>
                        <a:rPr lang="ko-KR" sz="1300" kern="100" dirty="0">
                          <a:effectLst/>
                        </a:rPr>
                        <a:t> 같은 것을 의미하며</a:t>
                      </a:r>
                      <a:r>
                        <a:rPr lang="en-US" sz="1300" kern="100" dirty="0">
                          <a:effectLst/>
                        </a:rPr>
                        <a:t>, </a:t>
                      </a:r>
                      <a:r>
                        <a:rPr lang="ko-KR" sz="1300" kern="100" dirty="0">
                          <a:effectLst/>
                        </a:rPr>
                        <a:t>하나의 프로젝트에 여러</a:t>
                      </a:r>
                      <a:r>
                        <a:rPr lang="en-US" sz="1300" kern="100" dirty="0">
                          <a:effectLst/>
                        </a:rPr>
                        <a:t> Module</a:t>
                      </a:r>
                      <a:r>
                        <a:rPr lang="ko-KR" sz="1300" kern="100" dirty="0">
                          <a:effectLst/>
                        </a:rPr>
                        <a:t>이 생성될 수 있다</a:t>
                      </a:r>
                      <a:r>
                        <a:rPr lang="en-US" sz="1300" kern="100" dirty="0">
                          <a:effectLst/>
                        </a:rPr>
                        <a:t>.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9721" marR="89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 </a:t>
            </a:r>
            <a:r>
              <a:rPr lang="en-US" altLang="ko-KR" dirty="0" smtClean="0"/>
              <a:t>– PART 1</a:t>
            </a:r>
            <a:endParaRPr lang="ko-K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안드로이드란</a:t>
            </a:r>
            <a:r>
              <a:rPr lang="ko-KR" altLang="en-US" dirty="0" smtClean="0"/>
              <a:t> 무엇인가</a:t>
            </a:r>
            <a:r>
              <a:rPr lang="en-US" altLang="ko-KR" dirty="0" smtClean="0"/>
              <a:t>?</a:t>
            </a:r>
          </a:p>
          <a:p>
            <a:endParaRPr lang="ko-KR" dirty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개발 환경을 만들어 보자</a:t>
            </a:r>
            <a:endParaRPr lang="en-US" altLang="ko-KR" dirty="0" smtClean="0"/>
          </a:p>
          <a:p>
            <a:endParaRPr lang="ko-KR" dirty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</a:p>
          <a:p>
            <a:endParaRPr lang="ko-KR" dirty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컴포넌트</a:t>
            </a:r>
            <a:endParaRPr lang="en-US" altLang="ko-KR" dirty="0" smtClean="0"/>
          </a:p>
          <a:p>
            <a:endParaRPr 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프로세스와 </a:t>
            </a:r>
            <a:r>
              <a:rPr lang="ko-KR" altLang="en-US" dirty="0" err="1" smtClean="0"/>
              <a:t>스레드</a:t>
            </a:r>
            <a:endParaRPr 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23935"/>
          </a:xfrm>
        </p:spPr>
        <p:txBody>
          <a:bodyPr/>
          <a:lstStyle/>
          <a:p>
            <a:r>
              <a:rPr lang="ko-KR" altLang="en-US" dirty="0" smtClean="0"/>
              <a:t>컴파일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컴퓨터가 읽을 수 있는 기계어로 번역</a:t>
            </a:r>
            <a:endParaRPr lang="en-US" altLang="ko-KR" dirty="0" smtClean="0"/>
          </a:p>
          <a:p>
            <a:r>
              <a:rPr lang="ko-KR" altLang="en-US" dirty="0" err="1" smtClean="0"/>
              <a:t>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설치가 가능한 바이너리 형태의 파일을 만들어 주는 과정</a:t>
            </a:r>
            <a:endParaRPr lang="en-US" altLang="ko-KR" dirty="0" smtClean="0"/>
          </a:p>
          <a:p>
            <a:r>
              <a:rPr lang="en-US" altLang="ko-KR" dirty="0" err="1" smtClean="0"/>
              <a:t>Gradle</a:t>
            </a:r>
            <a:endParaRPr lang="en-US" altLang="ko-KR" dirty="0"/>
          </a:p>
          <a:p>
            <a:pPr lvl="1"/>
            <a:r>
              <a:rPr lang="en-US" altLang="ko-KR" dirty="0" smtClean="0"/>
              <a:t>Ant</a:t>
            </a:r>
            <a:r>
              <a:rPr lang="ko-KR" altLang="en-US" dirty="0" smtClean="0"/>
              <a:t>의 유연성과 </a:t>
            </a:r>
            <a:r>
              <a:rPr lang="en-US" altLang="ko-KR" dirty="0" smtClean="0"/>
              <a:t>Maven</a:t>
            </a:r>
            <a:r>
              <a:rPr lang="ko-KR" altLang="en-US" dirty="0" smtClean="0"/>
              <a:t>의 편리성을 조합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무료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체계적인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구성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효율적인 </a:t>
            </a:r>
            <a:r>
              <a:rPr lang="en-US" altLang="ko-KR" dirty="0" smtClean="0"/>
              <a:t>Multi-Project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구성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Gradle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시스템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1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Gradle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시스템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42103"/>
              </p:ext>
            </p:extLst>
          </p:nvPr>
        </p:nvGraphicFramePr>
        <p:xfrm>
          <a:off x="3203848" y="1628800"/>
          <a:ext cx="5760640" cy="480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583"/>
                <a:gridCol w="3630057"/>
              </a:tblGrid>
              <a:tr h="3613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구성 정보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내용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23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build.gradle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en-US" sz="1200" kern="100" dirty="0" err="1">
                          <a:effectLst/>
                        </a:rPr>
                        <a:t>Project:MyApplication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작업 그룹 즉</a:t>
                      </a:r>
                      <a:r>
                        <a:rPr lang="en-US" sz="1000" kern="100">
                          <a:effectLst/>
                        </a:rPr>
                        <a:t>, project</a:t>
                      </a:r>
                      <a:r>
                        <a:rPr lang="ko-KR" sz="1000" kern="100">
                          <a:effectLst/>
                        </a:rPr>
                        <a:t>의 모든 </a:t>
                      </a:r>
                      <a:r>
                        <a:rPr lang="en-US" sz="1000" kern="100">
                          <a:effectLst/>
                        </a:rPr>
                        <a:t>Module</a:t>
                      </a:r>
                      <a:r>
                        <a:rPr lang="ko-KR" sz="1000" kern="100">
                          <a:effectLst/>
                        </a:rPr>
                        <a:t>에 대한 빌드 스크립트를 구성한다</a:t>
                      </a:r>
                      <a:r>
                        <a:rPr lang="en-US" sz="1000" kern="100">
                          <a:effectLst/>
                        </a:rPr>
                        <a:t>. </a:t>
                      </a:r>
                      <a:r>
                        <a:rPr lang="ko-KR" sz="1000" kern="100">
                          <a:effectLst/>
                        </a:rPr>
                        <a:t>빌드 스크립트는 빌드 시에 필요한 라이브러리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소스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설정 정보를 가지고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순차적으로 명령에 따라 진행될 수 있도록 만들어 놓은 것으로 이해하면 되겠다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51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build.gradle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en-US" sz="1200" kern="100" dirty="0" err="1">
                          <a:effectLst/>
                        </a:rPr>
                        <a:t>Module:app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Module ‘app’</a:t>
                      </a:r>
                      <a:r>
                        <a:rPr lang="ko-KR" sz="1000" kern="100">
                          <a:effectLst/>
                        </a:rPr>
                        <a:t>에 대한 빌드 스크립트를 구성한다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51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build.gradle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(Module:myapplication2)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Module ‘myapplication2’</a:t>
                      </a:r>
                      <a:r>
                        <a:rPr lang="ko-KR" sz="1000" kern="100">
                          <a:effectLst/>
                        </a:rPr>
                        <a:t>에 대한 빌드 스크립트를 구성한다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519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proguard-rules.pro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(app)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Module ‘app’</a:t>
                      </a:r>
                      <a:r>
                        <a:rPr lang="ko-KR" sz="1000" kern="100">
                          <a:effectLst/>
                        </a:rPr>
                        <a:t>에서 안드로이드에서 지원하는 난독화 툴 </a:t>
                      </a:r>
                      <a:r>
                        <a:rPr lang="en-US" sz="1000" kern="100">
                          <a:effectLst/>
                        </a:rPr>
                        <a:t>‘proguard’</a:t>
                      </a:r>
                      <a:r>
                        <a:rPr lang="ko-KR" sz="1000" kern="100">
                          <a:effectLst/>
                        </a:rPr>
                        <a:t>를 적용할 수 있다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423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proguard-rules.pro</a:t>
                      </a:r>
                      <a:endParaRPr lang="ko-KR" sz="12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(myapplication2)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Module ‘myapplication2’</a:t>
                      </a:r>
                      <a:r>
                        <a:rPr lang="ko-KR" sz="1000" kern="100">
                          <a:effectLst/>
                        </a:rPr>
                        <a:t>에서 안드로이드에서 지원하는 난독화 툴 </a:t>
                      </a:r>
                      <a:r>
                        <a:rPr lang="en-US" sz="1000" kern="100">
                          <a:effectLst/>
                        </a:rPr>
                        <a:t>‘proguard’</a:t>
                      </a:r>
                      <a:r>
                        <a:rPr lang="ko-KR" sz="1000" kern="100">
                          <a:effectLst/>
                        </a:rPr>
                        <a:t>를 적용할 수 있다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77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settings.gradle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빌드와 관련된 환경설정 및 같이 빌드되어야 할 하위</a:t>
                      </a:r>
                      <a:r>
                        <a:rPr lang="en-US" sz="1000" kern="100">
                          <a:effectLst/>
                        </a:rPr>
                        <a:t> Module</a:t>
                      </a:r>
                      <a:r>
                        <a:rPr lang="ko-KR" sz="1000" kern="100">
                          <a:effectLst/>
                        </a:rPr>
                        <a:t>들의 정보를 포함한다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</a:endParaRPr>
                    </a:p>
                    <a:p>
                      <a:pPr algn="just"/>
                      <a:r>
                        <a:rPr lang="en-US" sz="900" kern="100">
                          <a:effectLst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/>
                </a:tc>
              </a:tr>
              <a:tr h="111318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local.perperties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Project </a:t>
                      </a:r>
                      <a:r>
                        <a:rPr lang="ko-KR" sz="1000" kern="100" dirty="0">
                          <a:effectLst/>
                        </a:rPr>
                        <a:t>또는</a:t>
                      </a:r>
                      <a:r>
                        <a:rPr lang="en-US" sz="1000" kern="100" dirty="0">
                          <a:effectLst/>
                        </a:rPr>
                        <a:t> Module</a:t>
                      </a:r>
                      <a:r>
                        <a:rPr lang="ko-KR" sz="1000" kern="100" dirty="0">
                          <a:effectLst/>
                        </a:rPr>
                        <a:t>이 </a:t>
                      </a:r>
                      <a:r>
                        <a:rPr lang="ko-KR" sz="1000" kern="100" dirty="0" err="1">
                          <a:effectLst/>
                        </a:rPr>
                        <a:t>빌드를</a:t>
                      </a:r>
                      <a:r>
                        <a:rPr lang="ko-KR" sz="1000" kern="100" dirty="0">
                          <a:effectLst/>
                        </a:rPr>
                        <a:t> 진행할 때 필요한 환경변수 정보를 저장하는 파일이다</a:t>
                      </a:r>
                      <a:r>
                        <a:rPr lang="en-US" sz="1000" kern="100" dirty="0">
                          <a:effectLst/>
                        </a:rPr>
                        <a:t>. </a:t>
                      </a:r>
                      <a:r>
                        <a:rPr lang="ko-KR" sz="1000" kern="100" dirty="0" err="1">
                          <a:effectLst/>
                        </a:rPr>
                        <a:t>안드로이드</a:t>
                      </a:r>
                      <a:r>
                        <a:rPr lang="en-US" sz="1000" kern="100" dirty="0">
                          <a:effectLst/>
                        </a:rPr>
                        <a:t> SDK</a:t>
                      </a:r>
                      <a:r>
                        <a:rPr lang="ko-KR" sz="1000" kern="100" dirty="0">
                          <a:effectLst/>
                        </a:rPr>
                        <a:t>의 경로가 이곳에 등록된다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예</a:t>
                      </a:r>
                      <a:r>
                        <a:rPr lang="en-US" sz="1000" kern="100" dirty="0">
                          <a:effectLst/>
                        </a:rPr>
                        <a:t>)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900" kern="0" dirty="0" err="1">
                          <a:effectLst/>
                        </a:rPr>
                        <a:t>sdk.dir</a:t>
                      </a:r>
                      <a:r>
                        <a:rPr lang="en-US" sz="900" kern="0" dirty="0">
                          <a:effectLst/>
                        </a:rPr>
                        <a:t>=C\:\\Users\\namjinha\\</a:t>
                      </a:r>
                      <a:r>
                        <a:rPr lang="en-US" sz="900" kern="0" dirty="0" err="1">
                          <a:effectLst/>
                        </a:rPr>
                        <a:t>AppData</a:t>
                      </a:r>
                      <a:r>
                        <a:rPr lang="en-US" sz="900" kern="0" dirty="0">
                          <a:effectLst/>
                        </a:rPr>
                        <a:t>\\Local\\Android\\</a:t>
                      </a:r>
                      <a:r>
                        <a:rPr lang="en-US" sz="900" kern="0" dirty="0" err="1">
                          <a:effectLst/>
                        </a:rPr>
                        <a:t>Sdk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1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그림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2095"/>
            <a:ext cx="29813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449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0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AVD ( Android Virtual Device )</a:t>
            </a:r>
          </a:p>
          <a:p>
            <a:pPr lvl="1"/>
            <a:r>
              <a:rPr lang="ko-KR" altLang="en-US" dirty="0" smtClean="0"/>
              <a:t>단말이 없어도 에뮬레이터를 이용하여 실행해볼 수 있는 가상 환경을 제공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AVD (1)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6120680" cy="3116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71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AVD (2)</a:t>
            </a:r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418003"/>
            <a:ext cx="5760640" cy="2443046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44" y="1851274"/>
            <a:ext cx="2628900" cy="2009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60519"/>
              </p:ext>
            </p:extLst>
          </p:nvPr>
        </p:nvGraphicFramePr>
        <p:xfrm>
          <a:off x="3988474" y="3933056"/>
          <a:ext cx="5022970" cy="267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241"/>
                <a:gridCol w="4044729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Actions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내용</a:t>
                      </a:r>
                      <a:endParaRPr lang="ko-KR" sz="105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4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AVD</a:t>
                      </a:r>
                      <a:r>
                        <a:rPr lang="ko-KR" sz="1000" kern="100" dirty="0">
                          <a:effectLst/>
                        </a:rPr>
                        <a:t>가 실행된다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4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설정된 </a:t>
                      </a:r>
                      <a:r>
                        <a:rPr lang="en-US" sz="1000" kern="100" dirty="0">
                          <a:effectLst/>
                        </a:rPr>
                        <a:t>AVD </a:t>
                      </a:r>
                      <a:r>
                        <a:rPr lang="ko-KR" sz="1000" kern="100" dirty="0">
                          <a:effectLst/>
                        </a:rPr>
                        <a:t>값을 변경할 수 있다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74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AVD</a:t>
                      </a:r>
                      <a:r>
                        <a:rPr lang="ko-KR" sz="1000" kern="100" dirty="0">
                          <a:effectLst/>
                        </a:rPr>
                        <a:t>에 대해서 다음과 같은 기능을 제공한다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Duplicate: </a:t>
                      </a:r>
                      <a:r>
                        <a:rPr lang="ko-KR" sz="1000" kern="100" dirty="0">
                          <a:effectLst/>
                        </a:rPr>
                        <a:t>동일한 </a:t>
                      </a:r>
                      <a:r>
                        <a:rPr lang="en-US" sz="1000" kern="100" dirty="0">
                          <a:effectLst/>
                        </a:rPr>
                        <a:t>AVD</a:t>
                      </a:r>
                      <a:r>
                        <a:rPr lang="ko-KR" sz="1000" kern="100" dirty="0">
                          <a:effectLst/>
                        </a:rPr>
                        <a:t>를 하나 더 만든다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Wipe Data: AVD</a:t>
                      </a:r>
                      <a:r>
                        <a:rPr lang="ko-KR" sz="1000" kern="100" dirty="0">
                          <a:effectLst/>
                        </a:rPr>
                        <a:t>를 초기화한다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Show on Disk: </a:t>
                      </a:r>
                      <a:r>
                        <a:rPr lang="ko-KR" sz="1000" kern="100" dirty="0">
                          <a:effectLst/>
                        </a:rPr>
                        <a:t>윈도우 탐색기를 통해</a:t>
                      </a:r>
                      <a:r>
                        <a:rPr lang="en-US" sz="1000" kern="100" dirty="0">
                          <a:effectLst/>
                        </a:rPr>
                        <a:t> AVD</a:t>
                      </a:r>
                      <a:r>
                        <a:rPr lang="ko-KR" sz="1000" kern="100" dirty="0">
                          <a:effectLst/>
                        </a:rPr>
                        <a:t>가 만들어진 경로를 보여준다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View Details: AVD</a:t>
                      </a:r>
                      <a:r>
                        <a:rPr lang="ko-KR" sz="1000" kern="100" dirty="0">
                          <a:effectLst/>
                        </a:rPr>
                        <a:t>의 상세 정보를 보여준다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Delete: AVD</a:t>
                      </a:r>
                      <a:r>
                        <a:rPr lang="ko-KR" sz="1000" kern="100" dirty="0">
                          <a:effectLst/>
                        </a:rPr>
                        <a:t>를 삭제한다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  <a:p>
                      <a:pPr marL="342900" lvl="0" indent="-34290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000" kern="100" dirty="0">
                          <a:effectLst/>
                        </a:rPr>
                        <a:t>Stop: AVD </a:t>
                      </a:r>
                      <a:r>
                        <a:rPr lang="ko-KR" sz="1000" kern="100" dirty="0">
                          <a:effectLst/>
                        </a:rPr>
                        <a:t>실행을 중지한다</a:t>
                      </a:r>
                      <a:r>
                        <a:rPr lang="en-US" sz="1000" kern="100" dirty="0" smtClean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67603"/>
              </p:ext>
            </p:extLst>
          </p:nvPr>
        </p:nvGraphicFramePr>
        <p:xfrm>
          <a:off x="4324350" y="5677247"/>
          <a:ext cx="2476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비트맵 이미지" r:id="rId5" imgW="247685" imgH="200159" progId="Paint.Picture">
                  <p:embed/>
                </p:oleObj>
              </mc:Choice>
              <mc:Fallback>
                <p:oleObj name="비트맵 이미지" r:id="rId5" imgW="247685" imgH="20015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5677247"/>
                        <a:ext cx="2476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05778"/>
              </p:ext>
            </p:extLst>
          </p:nvPr>
        </p:nvGraphicFramePr>
        <p:xfrm>
          <a:off x="4352925" y="4699291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비트맵 이미지" r:id="rId7" imgW="219222" imgH="219222" progId="Paint.Picture">
                  <p:embed/>
                </p:oleObj>
              </mc:Choice>
              <mc:Fallback>
                <p:oleObj name="비트맵 이미지" r:id="rId7" imgW="219222" imgH="21922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699291"/>
                        <a:ext cx="219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51223"/>
              </p:ext>
            </p:extLst>
          </p:nvPr>
        </p:nvGraphicFramePr>
        <p:xfrm>
          <a:off x="4352925" y="4372471"/>
          <a:ext cx="2190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비트맵 이미지" r:id="rId9" imgW="219222" imgH="181096" progId="Paint.Picture">
                  <p:embed/>
                </p:oleObj>
              </mc:Choice>
              <mc:Fallback>
                <p:oleObj name="비트맵 이미지" r:id="rId9" imgW="219222" imgH="18109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372471"/>
                        <a:ext cx="2190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/>
          <a:lstStyle/>
          <a:p>
            <a:r>
              <a:rPr lang="en-US" altLang="ko-KR" dirty="0" smtClean="0"/>
              <a:t>Device </a:t>
            </a:r>
            <a:r>
              <a:rPr lang="ko-KR" altLang="en-US" dirty="0" smtClean="0"/>
              <a:t>연결 순서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USB/ADB(Android Debug Bridge) </a:t>
            </a:r>
            <a:r>
              <a:rPr lang="ko-KR" altLang="en-US" dirty="0" smtClean="0"/>
              <a:t>드라이버 설치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</a:t>
            </a:r>
            <a:r>
              <a:rPr lang="ko-KR" altLang="en-US" dirty="0" smtClean="0"/>
              <a:t> 기기에서 </a:t>
            </a:r>
            <a:r>
              <a:rPr lang="en-US" altLang="ko-KR" dirty="0" smtClean="0"/>
              <a:t>[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]-[</a:t>
            </a:r>
            <a:r>
              <a:rPr lang="ko-KR" altLang="en-US" dirty="0" smtClean="0"/>
              <a:t>개발자 옵션</a:t>
            </a:r>
            <a:r>
              <a:rPr lang="en-US" altLang="ko-KR" dirty="0" smtClean="0"/>
              <a:t>] </a:t>
            </a:r>
            <a:r>
              <a:rPr lang="ko-KR" altLang="en-US" dirty="0" smtClean="0"/>
              <a:t>활성화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[</a:t>
            </a:r>
            <a:r>
              <a:rPr lang="ko-KR" altLang="en-US" dirty="0" smtClean="0"/>
              <a:t>개발자 옵션</a:t>
            </a:r>
            <a:r>
              <a:rPr lang="en-US" altLang="ko-KR" dirty="0" smtClean="0"/>
              <a:t>]-[USB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] </a:t>
            </a:r>
            <a:r>
              <a:rPr lang="ko-KR" altLang="en-US" dirty="0" smtClean="0"/>
              <a:t>체크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Android Studio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[Android Monitor] </a:t>
            </a:r>
            <a:r>
              <a:rPr lang="ko-KR" altLang="en-US" dirty="0" smtClean="0"/>
              <a:t>실행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Device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70607" y="3573017"/>
            <a:ext cx="8229600" cy="23042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ko-K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ko-K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ko-K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ko-KR" altLang="en-US" dirty="0" smtClean="0"/>
              <a:t>개발자 옵션 메뉴 활성화 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[</a:t>
            </a:r>
            <a:r>
              <a:rPr lang="ko-KR" altLang="en-US" dirty="0" smtClean="0"/>
              <a:t>디바이스 정보</a:t>
            </a:r>
            <a:r>
              <a:rPr lang="en-US" altLang="ko-KR" dirty="0" smtClean="0"/>
              <a:t>]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[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번호</a:t>
            </a:r>
            <a:r>
              <a:rPr lang="en-US" altLang="ko-KR" dirty="0" smtClean="0"/>
              <a:t>] 5</a:t>
            </a:r>
            <a:r>
              <a:rPr lang="ko-KR" altLang="en-US" dirty="0" smtClean="0"/>
              <a:t>회 이상 클릭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[</a:t>
            </a:r>
            <a:r>
              <a:rPr lang="ko-KR" altLang="en-US" dirty="0" smtClean="0"/>
              <a:t>개발자 옵션</a:t>
            </a:r>
            <a:r>
              <a:rPr lang="en-US" altLang="ko-KR" dirty="0" smtClean="0"/>
              <a:t>] </a:t>
            </a:r>
            <a:r>
              <a:rPr lang="ko-KR" altLang="en-US" dirty="0" smtClean="0"/>
              <a:t>활성화</a:t>
            </a:r>
          </a:p>
        </p:txBody>
      </p:sp>
      <p:pic>
        <p:nvPicPr>
          <p:cNvPr id="7" name="그림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07" y="4147328"/>
            <a:ext cx="4416239" cy="249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5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/>
          <a:lstStyle/>
          <a:p>
            <a:r>
              <a:rPr lang="ko-KR" altLang="en-US" dirty="0" smtClean="0"/>
              <a:t>개발자 옵션에서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디버깅 체크 및 허용 방법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 Device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24538"/>
            <a:ext cx="5125371" cy="288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232248" cy="3968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4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93955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ADB </a:t>
            </a:r>
            <a:r>
              <a:rPr lang="ko-KR" altLang="en-US" dirty="0" smtClean="0"/>
              <a:t>명령어</a:t>
            </a:r>
            <a:endParaRPr lang="en-US" altLang="ko-KR" dirty="0" smtClean="0"/>
          </a:p>
          <a:p>
            <a:pPr lvl="1"/>
            <a:r>
              <a:rPr lang="en-US" altLang="ko-KR" dirty="0" err="1"/>
              <a:t>a</a:t>
            </a:r>
            <a:r>
              <a:rPr lang="en-US" altLang="ko-KR" dirty="0" err="1" smtClean="0"/>
              <a:t>db</a:t>
            </a:r>
            <a:r>
              <a:rPr lang="en-US" altLang="ko-KR" dirty="0" smtClean="0"/>
              <a:t> + </a:t>
            </a:r>
            <a:r>
              <a:rPr lang="ko-KR" altLang="en-US" dirty="0" smtClean="0"/>
              <a:t>명령어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06391"/>
              </p:ext>
            </p:extLst>
          </p:nvPr>
        </p:nvGraphicFramePr>
        <p:xfrm>
          <a:off x="899592" y="2492896"/>
          <a:ext cx="4536504" cy="2140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839"/>
                <a:gridCol w="3849665"/>
              </a:tblGrid>
              <a:tr h="2530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명령어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설명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help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ADB </a:t>
                      </a:r>
                      <a:r>
                        <a:rPr lang="ko-KR" sz="1000" kern="100">
                          <a:effectLst/>
                        </a:rPr>
                        <a:t>명령어에 대해서 보여 준다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version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ADB Version</a:t>
                      </a:r>
                      <a:r>
                        <a:rPr lang="ko-KR" sz="1000" kern="100">
                          <a:effectLst/>
                        </a:rPr>
                        <a:t>을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devices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현재 연결된 기기 정보 또는 </a:t>
                      </a:r>
                      <a:r>
                        <a:rPr lang="en-US" sz="1000" kern="100">
                          <a:effectLst/>
                        </a:rPr>
                        <a:t>AVD </a:t>
                      </a:r>
                      <a:r>
                        <a:rPr lang="ko-KR" sz="1000" kern="100">
                          <a:effectLst/>
                        </a:rPr>
                        <a:t>정보를 보여 준다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logcat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연결된 기기 또는 </a:t>
                      </a:r>
                      <a:r>
                        <a:rPr lang="en-US" sz="1000" kern="100">
                          <a:effectLst/>
                        </a:rPr>
                        <a:t>AVD</a:t>
                      </a:r>
                      <a:r>
                        <a:rPr lang="ko-KR" sz="1000" kern="100">
                          <a:effectLst/>
                        </a:rPr>
                        <a:t>에 로그 정보를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install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PC</a:t>
                      </a:r>
                      <a:r>
                        <a:rPr lang="ko-KR" sz="1000" kern="100" dirty="0">
                          <a:effectLst/>
                        </a:rPr>
                        <a:t>에서 기기 또는 </a:t>
                      </a:r>
                      <a:r>
                        <a:rPr lang="en-US" sz="1000" kern="100" dirty="0">
                          <a:effectLst/>
                        </a:rPr>
                        <a:t>AVD</a:t>
                      </a:r>
                      <a:r>
                        <a:rPr lang="ko-KR" sz="1000" kern="100" dirty="0">
                          <a:effectLst/>
                        </a:rPr>
                        <a:t>에 </a:t>
                      </a:r>
                      <a:r>
                        <a:rPr lang="ko-KR" sz="1000" kern="100" dirty="0" err="1">
                          <a:effectLst/>
                        </a:rPr>
                        <a:t>앱을</a:t>
                      </a:r>
                      <a:r>
                        <a:rPr lang="ko-KR" sz="1000" kern="100" dirty="0">
                          <a:effectLst/>
                        </a:rPr>
                        <a:t> 설치할 수 있다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pull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기기 또는 </a:t>
                      </a:r>
                      <a:r>
                        <a:rPr lang="en-US" sz="1000" kern="100">
                          <a:effectLst/>
                        </a:rPr>
                        <a:t>AVD</a:t>
                      </a:r>
                      <a:r>
                        <a:rPr lang="ko-KR" sz="1000" kern="100">
                          <a:effectLst/>
                        </a:rPr>
                        <a:t>의 파일을 </a:t>
                      </a:r>
                      <a:r>
                        <a:rPr lang="en-US" sz="1000" kern="100">
                          <a:effectLst/>
                        </a:rPr>
                        <a:t>PC</a:t>
                      </a:r>
                      <a:r>
                        <a:rPr lang="ko-KR" sz="1000" kern="100">
                          <a:effectLst/>
                        </a:rPr>
                        <a:t>로 가져올 수 있다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push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PC</a:t>
                      </a:r>
                      <a:r>
                        <a:rPr lang="ko-KR" sz="1000" kern="100" dirty="0">
                          <a:effectLst/>
                        </a:rPr>
                        <a:t>의 파일을 기기 또는 </a:t>
                      </a:r>
                      <a:r>
                        <a:rPr lang="en-US" sz="1000" kern="100" dirty="0">
                          <a:effectLst/>
                        </a:rPr>
                        <a:t>AVD</a:t>
                      </a:r>
                      <a:r>
                        <a:rPr lang="ko-KR" sz="1000" kern="100" dirty="0">
                          <a:effectLst/>
                        </a:rPr>
                        <a:t>에 넣을 수 있다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814445" cy="2295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8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디버깅 모드로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실행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4540"/>
            <a:ext cx="7560840" cy="1660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그림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5555"/>
            <a:ext cx="3538736" cy="2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86604"/>
            <a:ext cx="3312368" cy="2106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7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디버깅 모드로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실행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4540"/>
            <a:ext cx="7560840" cy="1660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그림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86604"/>
            <a:ext cx="3312368" cy="210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5555"/>
            <a:ext cx="3538736" cy="2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7020272" y="4509120"/>
            <a:ext cx="1296144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대기 상태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브레이크 포인터 사용 방법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95508"/>
              </p:ext>
            </p:extLst>
          </p:nvPr>
        </p:nvGraphicFramePr>
        <p:xfrm>
          <a:off x="899592" y="2132856"/>
          <a:ext cx="7560840" cy="373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743"/>
                <a:gridCol w="1900067"/>
                <a:gridCol w="4238030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아이콘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단축키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내용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F8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한 줄만 실행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F7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해당 라인에서 </a:t>
                      </a:r>
                      <a:r>
                        <a:rPr lang="ko-KR" sz="1400" kern="100" dirty="0" err="1">
                          <a:effectLst/>
                        </a:rPr>
                        <a:t>메소드</a:t>
                      </a:r>
                      <a:r>
                        <a:rPr lang="ko-KR" sz="1400" kern="100" dirty="0">
                          <a:effectLst/>
                        </a:rPr>
                        <a:t> 내부로 들어감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F9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다음 </a:t>
                      </a:r>
                      <a:r>
                        <a:rPr lang="ko-KR" sz="1400" kern="100" dirty="0" smtClean="0">
                          <a:effectLst/>
                        </a:rPr>
                        <a:t>브</a:t>
                      </a:r>
                      <a:r>
                        <a:rPr lang="ko-KR" altLang="en-US" sz="1400" kern="100" dirty="0" smtClean="0">
                          <a:effectLst/>
                        </a:rPr>
                        <a:t>레</a:t>
                      </a:r>
                      <a:r>
                        <a:rPr lang="ko-KR" sz="1400" kern="100" dirty="0" smtClean="0">
                          <a:effectLst/>
                        </a:rPr>
                        <a:t>이크 </a:t>
                      </a:r>
                      <a:r>
                        <a:rPr lang="ko-KR" sz="1400" kern="100" dirty="0">
                          <a:effectLst/>
                        </a:rPr>
                        <a:t>포인터까지 이동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64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Ctrl + F2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디버깅 모드 </a:t>
                      </a:r>
                      <a:r>
                        <a:rPr lang="ko-KR" sz="1400" kern="100" dirty="0" smtClean="0">
                          <a:effectLst/>
                        </a:rPr>
                        <a:t>종료</a:t>
                      </a:r>
                      <a:r>
                        <a:rPr lang="en-US" sz="1400" kern="100" dirty="0" smtClean="0"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64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Shift + F8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effectLst/>
                        </a:rPr>
                        <a:t>메소드</a:t>
                      </a:r>
                      <a:r>
                        <a:rPr lang="ko-KR" sz="1400" kern="100" dirty="0">
                          <a:effectLst/>
                        </a:rPr>
                        <a:t> 내부에서 </a:t>
                      </a:r>
                      <a:r>
                        <a:rPr lang="ko-KR" sz="1400" kern="100" dirty="0" err="1">
                          <a:effectLst/>
                        </a:rPr>
                        <a:t>빠져나옴</a:t>
                      </a:r>
                      <a:r>
                        <a:rPr lang="en-US" sz="1400" kern="100" dirty="0" smtClean="0"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47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Alt + F9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커서가 있는 곳까지 </a:t>
                      </a:r>
                      <a:r>
                        <a:rPr lang="ko-KR" sz="1400" kern="100" dirty="0" smtClean="0">
                          <a:effectLst/>
                        </a:rPr>
                        <a:t>실행</a:t>
                      </a:r>
                      <a:endParaRPr lang="en-US" altLang="ko-KR" sz="1400" kern="100" dirty="0" smtClean="0"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64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Ctrl + Shift + F8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모든 브레이크 포인트 </a:t>
                      </a:r>
                      <a:r>
                        <a:rPr lang="ko-KR" sz="1400" kern="100" dirty="0" smtClean="0">
                          <a:effectLst/>
                        </a:rPr>
                        <a:t>표시</a:t>
                      </a:r>
                      <a:endParaRPr lang="en-US" altLang="ko-KR" sz="1400" kern="100" dirty="0" smtClean="0"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40388"/>
              </p:ext>
            </p:extLst>
          </p:nvPr>
        </p:nvGraphicFramePr>
        <p:xfrm>
          <a:off x="1356158" y="2561288"/>
          <a:ext cx="407531" cy="37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" name="비트맵 이미지" r:id="rId3" imgW="495369" imgH="457143" progId="Paint.Picture">
                  <p:embed/>
                </p:oleObj>
              </mc:Choice>
              <mc:Fallback>
                <p:oleObj name="비트맵 이미지" r:id="rId3" imgW="495369" imgH="4571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58" y="2561288"/>
                        <a:ext cx="407531" cy="376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22020"/>
              </p:ext>
            </p:extLst>
          </p:nvPr>
        </p:nvGraphicFramePr>
        <p:xfrm>
          <a:off x="1370446" y="3068961"/>
          <a:ext cx="393243" cy="38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" name="비트맵 이미지" r:id="rId5" imgW="466543" imgH="457143" progId="Paint.Picture">
                  <p:embed/>
                </p:oleObj>
              </mc:Choice>
              <mc:Fallback>
                <p:oleObj name="비트맵 이미지" r:id="rId5" imgW="466543" imgH="45714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446" y="3068961"/>
                        <a:ext cx="393243" cy="38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197176"/>
              </p:ext>
            </p:extLst>
          </p:nvPr>
        </p:nvGraphicFramePr>
        <p:xfrm>
          <a:off x="1369850" y="3554529"/>
          <a:ext cx="393839" cy="41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비트맵 이미지" r:id="rId7" imgW="457143" imgH="485586" progId="Paint.Picture">
                  <p:embed/>
                </p:oleObj>
              </mc:Choice>
              <mc:Fallback>
                <p:oleObj name="비트맵 이미지" r:id="rId7" imgW="457143" imgH="4855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850" y="3554529"/>
                        <a:ext cx="393839" cy="418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42956"/>
              </p:ext>
            </p:extLst>
          </p:nvPr>
        </p:nvGraphicFramePr>
        <p:xfrm>
          <a:off x="1369850" y="4029710"/>
          <a:ext cx="403088" cy="36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비트맵 이미지" r:id="rId9" imgW="419048" imgH="380852" progId="Paint.Picture">
                  <p:embed/>
                </p:oleObj>
              </mc:Choice>
              <mc:Fallback>
                <p:oleObj name="비트맵 이미지" r:id="rId9" imgW="419048" imgH="3808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850" y="4029710"/>
                        <a:ext cx="403088" cy="366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65685"/>
              </p:ext>
            </p:extLst>
          </p:nvPr>
        </p:nvGraphicFramePr>
        <p:xfrm>
          <a:off x="1353838" y="4463474"/>
          <a:ext cx="419100" cy="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비트맵 이미지" r:id="rId11" imgW="466543" imgH="457143" progId="Paint.Picture">
                  <p:embed/>
                </p:oleObj>
              </mc:Choice>
              <mc:Fallback>
                <p:oleObj name="비트맵 이미지" r:id="rId11" imgW="466543" imgH="4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838" y="4463474"/>
                        <a:ext cx="419100" cy="410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30817"/>
              </p:ext>
            </p:extLst>
          </p:nvPr>
        </p:nvGraphicFramePr>
        <p:xfrm>
          <a:off x="1365194" y="4941341"/>
          <a:ext cx="406729" cy="39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비트맵 이미지" r:id="rId13" imgW="485586" imgH="476316" progId="Paint.Picture">
                  <p:embed/>
                </p:oleObj>
              </mc:Choice>
              <mc:Fallback>
                <p:oleObj name="비트맵 이미지" r:id="rId13" imgW="485586" imgH="47631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94" y="4941341"/>
                        <a:ext cx="406729" cy="398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84400"/>
              </p:ext>
            </p:extLst>
          </p:nvPr>
        </p:nvGraphicFramePr>
        <p:xfrm>
          <a:off x="1365194" y="5405449"/>
          <a:ext cx="419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비트맵 이미지" r:id="rId15" imgW="419048" imgH="390580" progId="Paint.Picture">
                  <p:embed/>
                </p:oleObj>
              </mc:Choice>
              <mc:Fallback>
                <p:oleObj name="비트맵 이미지" r:id="rId15" imgW="419048" imgH="3905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94" y="5405449"/>
                        <a:ext cx="41910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안드로이드란</a:t>
            </a:r>
            <a:r>
              <a:rPr lang="ko-KR" altLang="en-US" dirty="0" smtClean="0"/>
              <a:t> 무엇인가</a:t>
            </a:r>
            <a:r>
              <a:rPr lang="en-US" altLang="ko-KR" dirty="0"/>
              <a:t>?</a:t>
            </a:r>
            <a:endParaRPr lang="ko-K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dirty="0"/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대해서 알아보자</a:t>
            </a:r>
            <a:endParaRPr lang="en-US" altLang="ko-KR" dirty="0" smtClean="0"/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플랫폼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의미</a:t>
            </a:r>
            <a:endParaRPr lang="en-US" altLang="ko-KR" dirty="0" smtClean="0"/>
          </a:p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특징</a:t>
            </a:r>
            <a:endParaRPr lang="en-US" altLang="ko-KR" dirty="0" smtClean="0"/>
          </a:p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버전과 코드네임</a:t>
            </a:r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아키텍처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어떻게 구성되어 있는가</a:t>
            </a:r>
            <a:r>
              <a:rPr lang="en-US" altLang="ko-KR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3956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로그캣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logcat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실행 중에 필요한 정보를 출력하기 위해 사용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Debug Bridge </a:t>
            </a:r>
            <a:r>
              <a:rPr lang="ko-KR" altLang="en-US" dirty="0" smtClean="0"/>
              <a:t>사용법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09908"/>
              </p:ext>
            </p:extLst>
          </p:nvPr>
        </p:nvGraphicFramePr>
        <p:xfrm>
          <a:off x="971600" y="2484168"/>
          <a:ext cx="7344816" cy="3537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512168"/>
                <a:gridCol w="4176464"/>
              </a:tblGrid>
              <a:tr h="4511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>
                          <a:effectLst/>
                        </a:rPr>
                        <a:t>함수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altLang="ko-KR" sz="1100" kern="100" dirty="0" smtClean="0">
                        <a:effectLst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로그 레벨</a:t>
                      </a:r>
                      <a:r>
                        <a:rPr lang="en-US" altLang="ko-KR" sz="1100" kern="100" baseline="0" dirty="0" smtClean="0">
                          <a:effectLst/>
                        </a:rPr>
                        <a:t> </a:t>
                      </a:r>
                      <a:r>
                        <a:rPr lang="en-US" sz="1100" kern="100" dirty="0" smtClean="0">
                          <a:effectLst/>
                        </a:rPr>
                        <a:t>(</a:t>
                      </a:r>
                      <a:r>
                        <a:rPr lang="en-US" sz="1100" kern="100" dirty="0">
                          <a:effectLst/>
                        </a:rPr>
                        <a:t>Log level)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내용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720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Log.v</a:t>
                      </a:r>
                      <a:r>
                        <a:rPr lang="en-US" sz="1100" kern="100" dirty="0">
                          <a:effectLst/>
                        </a:rPr>
                        <a:t>(String, String)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Verbose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v</a:t>
                      </a:r>
                      <a:r>
                        <a:rPr lang="ko-KR" sz="1000" kern="100">
                          <a:effectLst/>
                        </a:rPr>
                        <a:t>는</a:t>
                      </a:r>
                      <a:r>
                        <a:rPr lang="en-US" sz="1000" kern="100">
                          <a:effectLst/>
                        </a:rPr>
                        <a:t> verbose</a:t>
                      </a:r>
                      <a:r>
                        <a:rPr lang="ko-KR" sz="1000" kern="100">
                          <a:effectLst/>
                        </a:rPr>
                        <a:t>의 줄임말로 중요하지 않는 내용을 표시하는 용도로 사용된다</a:t>
                      </a:r>
                      <a:r>
                        <a:rPr lang="en-US" sz="1000" kern="100">
                          <a:effectLst/>
                        </a:rPr>
                        <a:t>. </a:t>
                      </a:r>
                      <a:r>
                        <a:rPr lang="ko-KR" sz="1000" kern="100">
                          <a:effectLst/>
                        </a:rPr>
                        <a:t>첫번째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</a:t>
                      </a:r>
                      <a:r>
                        <a:rPr lang="en-US" sz="1000" kern="100">
                          <a:effectLst/>
                        </a:rPr>
                        <a:t>Tag</a:t>
                      </a:r>
                      <a:r>
                        <a:rPr lang="ko-KR" sz="1000" kern="100">
                          <a:effectLst/>
                        </a:rPr>
                        <a:t>로 사용되고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두번째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출력할 내용을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20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Log.i</a:t>
                      </a:r>
                      <a:r>
                        <a:rPr lang="en-US" sz="1100" kern="100" dirty="0">
                          <a:effectLst/>
                        </a:rPr>
                        <a:t>(String, String)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Info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i</a:t>
                      </a:r>
                      <a:r>
                        <a:rPr lang="ko-KR" sz="1000" kern="100">
                          <a:effectLst/>
                        </a:rPr>
                        <a:t>는</a:t>
                      </a:r>
                      <a:r>
                        <a:rPr lang="en-US" sz="1000" kern="100">
                          <a:effectLst/>
                        </a:rPr>
                        <a:t> Info</a:t>
                      </a:r>
                      <a:r>
                        <a:rPr lang="ko-KR" sz="1000" kern="100">
                          <a:effectLst/>
                        </a:rPr>
                        <a:t>의 줄임말로 실행 중인 앱에서 확인이 필요한 정보가 있는 경우에 사용된다</a:t>
                      </a:r>
                      <a:r>
                        <a:rPr lang="en-US" sz="1000" kern="100">
                          <a:effectLst/>
                        </a:rPr>
                        <a:t>. </a:t>
                      </a:r>
                      <a:r>
                        <a:rPr lang="ko-KR" sz="1000" kern="100">
                          <a:effectLst/>
                        </a:rPr>
                        <a:t>첫번째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</a:t>
                      </a:r>
                      <a:r>
                        <a:rPr lang="en-US" sz="1000" kern="100">
                          <a:effectLst/>
                        </a:rPr>
                        <a:t>Tag</a:t>
                      </a:r>
                      <a:r>
                        <a:rPr lang="ko-KR" sz="1000" kern="100">
                          <a:effectLst/>
                        </a:rPr>
                        <a:t>로 사용되고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두번째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출력할 내용을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20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Log.d</a:t>
                      </a:r>
                      <a:r>
                        <a:rPr lang="en-US" sz="1100" kern="100" dirty="0">
                          <a:effectLst/>
                        </a:rPr>
                        <a:t>(String, String)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Debug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d</a:t>
                      </a:r>
                      <a:r>
                        <a:rPr lang="ko-KR" sz="1000" kern="100">
                          <a:effectLst/>
                        </a:rPr>
                        <a:t>는</a:t>
                      </a:r>
                      <a:r>
                        <a:rPr lang="en-US" sz="1000" kern="100">
                          <a:effectLst/>
                        </a:rPr>
                        <a:t> debug</a:t>
                      </a:r>
                      <a:r>
                        <a:rPr lang="ko-KR" sz="1000" kern="100">
                          <a:effectLst/>
                        </a:rPr>
                        <a:t>의 줄임말로 디버깅을 위해 필요한 내용을 표시하기 위해 사용된다</a:t>
                      </a:r>
                      <a:r>
                        <a:rPr lang="en-US" sz="1000" kern="100">
                          <a:effectLst/>
                        </a:rPr>
                        <a:t>. </a:t>
                      </a:r>
                      <a:r>
                        <a:rPr lang="ko-KR" sz="1000" kern="100">
                          <a:effectLst/>
                        </a:rPr>
                        <a:t>첫번째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</a:t>
                      </a:r>
                      <a:r>
                        <a:rPr lang="en-US" sz="1000" kern="100">
                          <a:effectLst/>
                        </a:rPr>
                        <a:t>Tag</a:t>
                      </a:r>
                      <a:r>
                        <a:rPr lang="ko-KR" sz="1000" kern="100">
                          <a:effectLst/>
                        </a:rPr>
                        <a:t>로 사용되고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두 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출력할 내용을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20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Log.w</a:t>
                      </a:r>
                      <a:r>
                        <a:rPr lang="en-US" sz="1100" kern="100" dirty="0">
                          <a:effectLst/>
                        </a:rPr>
                        <a:t>(String, String)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Warn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w</a:t>
                      </a:r>
                      <a:r>
                        <a:rPr lang="ko-KR" sz="1000" kern="100">
                          <a:effectLst/>
                        </a:rPr>
                        <a:t>는</a:t>
                      </a:r>
                      <a:r>
                        <a:rPr lang="en-US" sz="1000" kern="100">
                          <a:effectLst/>
                        </a:rPr>
                        <a:t> warn</a:t>
                      </a:r>
                      <a:r>
                        <a:rPr lang="ko-KR" sz="1000" kern="100">
                          <a:effectLst/>
                        </a:rPr>
                        <a:t>의 줄임말로 실행 중인 앱에서 주의가 필요한 위치에 추가할 수 있다</a:t>
                      </a:r>
                      <a:r>
                        <a:rPr lang="en-US" sz="1000" kern="100">
                          <a:effectLst/>
                        </a:rPr>
                        <a:t>. </a:t>
                      </a:r>
                      <a:r>
                        <a:rPr lang="ko-KR" sz="1000" kern="100">
                          <a:effectLst/>
                        </a:rPr>
                        <a:t>첫번째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</a:t>
                      </a:r>
                      <a:r>
                        <a:rPr lang="en-US" sz="1000" kern="100">
                          <a:effectLst/>
                        </a:rPr>
                        <a:t>Tag</a:t>
                      </a:r>
                      <a:r>
                        <a:rPr lang="ko-KR" sz="1000" kern="100">
                          <a:effectLst/>
                        </a:rPr>
                        <a:t>로 사용되고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두번째 </a:t>
                      </a:r>
                      <a:r>
                        <a:rPr lang="en-US" sz="1000" kern="100">
                          <a:effectLst/>
                        </a:rPr>
                        <a:t>String</a:t>
                      </a:r>
                      <a:r>
                        <a:rPr lang="ko-KR" sz="1000" kern="100">
                          <a:effectLst/>
                        </a:rPr>
                        <a:t>은 출력할 내용을 표시한다</a:t>
                      </a:r>
                      <a:r>
                        <a:rPr lang="en-US" sz="1000" kern="100">
                          <a:effectLst/>
                        </a:rPr>
                        <a:t>.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20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Log.e</a:t>
                      </a:r>
                      <a:r>
                        <a:rPr lang="en-US" sz="1100" kern="100" dirty="0">
                          <a:effectLst/>
                        </a:rPr>
                        <a:t>(String, String)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Error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</a:t>
                      </a:r>
                      <a:r>
                        <a:rPr lang="ko-KR" sz="1000" kern="100" dirty="0">
                          <a:effectLst/>
                        </a:rPr>
                        <a:t>는</a:t>
                      </a:r>
                      <a:r>
                        <a:rPr lang="en-US" sz="1000" kern="100" dirty="0">
                          <a:effectLst/>
                        </a:rPr>
                        <a:t> error</a:t>
                      </a:r>
                      <a:r>
                        <a:rPr lang="ko-KR" sz="1000" kern="100" dirty="0">
                          <a:effectLst/>
                        </a:rPr>
                        <a:t>의 </a:t>
                      </a:r>
                      <a:r>
                        <a:rPr lang="ko-KR" sz="1000" kern="100" dirty="0" err="1">
                          <a:effectLst/>
                        </a:rPr>
                        <a:t>줄임말로</a:t>
                      </a:r>
                      <a:r>
                        <a:rPr lang="ko-KR" sz="1000" kern="100" dirty="0">
                          <a:effectLst/>
                        </a:rPr>
                        <a:t> 실행 중인 </a:t>
                      </a:r>
                      <a:r>
                        <a:rPr lang="ko-KR" sz="1000" kern="100" dirty="0" err="1">
                          <a:effectLst/>
                        </a:rPr>
                        <a:t>앱에서</a:t>
                      </a:r>
                      <a:r>
                        <a:rPr lang="ko-KR" sz="1000" kern="100" dirty="0">
                          <a:effectLst/>
                        </a:rPr>
                        <a:t> 오류가 발생될 수 있는 곳에 추가할 수 있다</a:t>
                      </a:r>
                      <a:r>
                        <a:rPr lang="en-US" sz="1000" kern="100" dirty="0">
                          <a:effectLst/>
                        </a:rPr>
                        <a:t>. </a:t>
                      </a:r>
                      <a:r>
                        <a:rPr lang="ko-KR" sz="1000" kern="100" dirty="0" err="1">
                          <a:effectLst/>
                        </a:rPr>
                        <a:t>첫번째</a:t>
                      </a:r>
                      <a:r>
                        <a:rPr lang="ko-KR" sz="1000" kern="100" dirty="0">
                          <a:effectLst/>
                        </a:rPr>
                        <a:t> </a:t>
                      </a:r>
                      <a:r>
                        <a:rPr lang="en-US" sz="1000" kern="100" dirty="0">
                          <a:effectLst/>
                        </a:rPr>
                        <a:t>String</a:t>
                      </a:r>
                      <a:r>
                        <a:rPr lang="ko-KR" sz="1000" kern="100" dirty="0">
                          <a:effectLst/>
                        </a:rPr>
                        <a:t>은 </a:t>
                      </a:r>
                      <a:r>
                        <a:rPr lang="en-US" sz="1000" kern="100" dirty="0">
                          <a:effectLst/>
                        </a:rPr>
                        <a:t>Tag</a:t>
                      </a:r>
                      <a:r>
                        <a:rPr lang="ko-KR" sz="1000" kern="100" dirty="0">
                          <a:effectLst/>
                        </a:rPr>
                        <a:t>로 사용되고</a:t>
                      </a:r>
                      <a:r>
                        <a:rPr lang="en-US" sz="1000" kern="100" dirty="0">
                          <a:effectLst/>
                        </a:rPr>
                        <a:t>, </a:t>
                      </a:r>
                      <a:r>
                        <a:rPr lang="ko-KR" sz="1000" kern="100" dirty="0" err="1">
                          <a:effectLst/>
                        </a:rPr>
                        <a:t>두번째</a:t>
                      </a:r>
                      <a:r>
                        <a:rPr lang="ko-KR" sz="1000" kern="100" dirty="0">
                          <a:effectLst/>
                        </a:rPr>
                        <a:t> </a:t>
                      </a:r>
                      <a:r>
                        <a:rPr lang="en-US" sz="1000" kern="100" dirty="0">
                          <a:effectLst/>
                        </a:rPr>
                        <a:t>String</a:t>
                      </a:r>
                      <a:r>
                        <a:rPr lang="ko-KR" sz="1000" kern="100" dirty="0">
                          <a:effectLst/>
                        </a:rPr>
                        <a:t>은 출력할 내용을 표시한다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APK</a:t>
            </a:r>
            <a:r>
              <a:rPr lang="ko-KR" altLang="en-US" dirty="0" smtClean="0"/>
              <a:t>는 어떻게 만들어지는 걸까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  <a:r>
              <a:rPr lang="ko-KR" altLang="en-US" dirty="0" smtClean="0"/>
              <a:t>란 무엇인가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서명을 위한 </a:t>
            </a:r>
            <a:r>
              <a:rPr lang="en-US" altLang="ko-KR" dirty="0" smtClean="0"/>
              <a:t>Key Store </a:t>
            </a:r>
            <a:r>
              <a:rPr lang="ko-KR" altLang="en-US" dirty="0" smtClean="0"/>
              <a:t>만들기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구조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0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APK</a:t>
            </a:r>
            <a:r>
              <a:rPr lang="ko-KR" altLang="en-US" dirty="0"/>
              <a:t>는 어떻게 만들어지는 걸까</a:t>
            </a:r>
            <a:r>
              <a:rPr lang="en-US" altLang="ko-KR" dirty="0" smtClean="0"/>
              <a:t>?(1)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APK(Android Package) </a:t>
            </a:r>
            <a:r>
              <a:rPr lang="ko-KR" altLang="en-US" dirty="0" smtClean="0"/>
              <a:t>생성 과정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91544"/>
            <a:ext cx="7153275" cy="2057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내용 개체 틀 1"/>
          <p:cNvSpPr txBox="1">
            <a:spLocks/>
          </p:cNvSpPr>
          <p:nvPr/>
        </p:nvSpPr>
        <p:spPr>
          <a:xfrm>
            <a:off x="457200" y="4509120"/>
            <a:ext cx="822960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ko-K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ko-K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ko-K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dirty="0" smtClean="0"/>
              <a:t>APK </a:t>
            </a:r>
            <a:r>
              <a:rPr lang="ko-KR" altLang="en-US" dirty="0" smtClean="0"/>
              <a:t>파일 생성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컴파일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패키징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</a:t>
            </a:r>
          </a:p>
        </p:txBody>
      </p:sp>
    </p:spTree>
    <p:extLst>
      <p:ext uri="{BB962C8B-B14F-4D97-AF65-F5344CB8AC3E}">
        <p14:creationId xmlns:p14="http://schemas.microsoft.com/office/powerpoint/2010/main" val="10620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APK</a:t>
            </a:r>
            <a:r>
              <a:rPr lang="ko-KR" altLang="en-US" dirty="0"/>
              <a:t>는 어떻게 만들어지는 걸까</a:t>
            </a:r>
            <a:r>
              <a:rPr lang="en-US" altLang="ko-KR" dirty="0" smtClean="0"/>
              <a:t>?(2)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컴파일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실행파일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dex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과정</a:t>
            </a:r>
            <a:r>
              <a:rPr lang="en-US" altLang="ko-KR" dirty="0" smtClean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060849"/>
            <a:ext cx="6267450" cy="42100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38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APK</a:t>
            </a:r>
            <a:r>
              <a:rPr lang="ko-KR" altLang="en-US" dirty="0"/>
              <a:t>는 어떻게 만들어지는 걸까</a:t>
            </a:r>
            <a:r>
              <a:rPr lang="en-US" altLang="ko-KR" dirty="0" smtClean="0"/>
              <a:t>?(3)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패키징</a:t>
            </a:r>
            <a:r>
              <a:rPr lang="ko-KR" altLang="en-US" dirty="0" smtClean="0"/>
              <a:t> 과정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429375" cy="2819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29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APK</a:t>
            </a:r>
            <a:r>
              <a:rPr lang="ko-KR" altLang="en-US" dirty="0"/>
              <a:t>는 어떻게 만들어지는 걸까</a:t>
            </a:r>
            <a:r>
              <a:rPr lang="en-US" altLang="ko-KR" dirty="0" smtClean="0"/>
              <a:t>?(4)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서명 과정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24540"/>
            <a:ext cx="5467350" cy="4038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4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  <a:r>
              <a:rPr lang="ko-KR" altLang="en-US" dirty="0" smtClean="0"/>
              <a:t>란 무엇일까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16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APK(Android Package) = </a:t>
            </a:r>
            <a:r>
              <a:rPr lang="ko-KR" altLang="en-US" dirty="0" err="1" smtClean="0"/>
              <a:t>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파일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배포 파일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압축 파일</a:t>
            </a:r>
            <a:r>
              <a:rPr lang="en-US" altLang="ko-KR" dirty="0" smtClean="0"/>
              <a:t>(PKZIP)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16628"/>
            <a:ext cx="4467225" cy="22955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53136"/>
            <a:ext cx="4400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APK</a:t>
            </a:r>
            <a:r>
              <a:rPr lang="ko-KR" altLang="en-US" dirty="0"/>
              <a:t> </a:t>
            </a:r>
            <a:r>
              <a:rPr lang="ko-KR" altLang="en-US" dirty="0" smtClean="0"/>
              <a:t>구성</a:t>
            </a:r>
            <a:endParaRPr lang="en-US" altLang="ko-KR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APK </a:t>
            </a:r>
            <a:r>
              <a:rPr lang="ko-KR" altLang="en-US" dirty="0" smtClean="0"/>
              <a:t>파일 내부 구성 형태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6198547" cy="42659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0" y="3645024"/>
            <a:ext cx="1885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/>
              <a:t>Key Store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1156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공개 키에 암호화 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개인키로 암호화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공개 키로 </a:t>
            </a:r>
            <a:r>
              <a:rPr lang="ko-KR" altLang="en-US" dirty="0" err="1" smtClean="0"/>
              <a:t>복호화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08920"/>
            <a:ext cx="6162675" cy="2743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0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/>
              <a:t>Key Store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0751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APK </a:t>
            </a:r>
            <a:r>
              <a:rPr lang="ko-KR" altLang="en-US" dirty="0" smtClean="0"/>
              <a:t>서명 과정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66982"/>
            <a:ext cx="6840760" cy="37822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4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이동성이 </a:t>
            </a:r>
            <a:r>
              <a:rPr lang="ko-KR" altLang="en-US" dirty="0" smtClean="0"/>
              <a:t>있는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이란 </a:t>
            </a:r>
            <a:r>
              <a:rPr lang="ko-KR" altLang="en-US" dirty="0" smtClean="0"/>
              <a:t>사전적인 의미</a:t>
            </a:r>
            <a:endParaRPr lang="en-US" altLang="ko-KR" dirty="0" smtClean="0"/>
          </a:p>
          <a:p>
            <a:r>
              <a:rPr lang="ko-KR" altLang="en-US" dirty="0" smtClean="0"/>
              <a:t>특정 장소에 구애 받지 않고 인터넷이나 전화 사용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기기에는 </a:t>
            </a:r>
            <a:r>
              <a:rPr lang="ko-KR" altLang="en-US" dirty="0" err="1" smtClean="0"/>
              <a:t>스마트폰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테블릿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웨어러블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.</a:t>
            </a:r>
          </a:p>
          <a:p>
            <a:pPr lvl="1"/>
            <a:endParaRPr lang="ko-KR" dirty="0"/>
          </a:p>
        </p:txBody>
      </p:sp>
      <p:pic>
        <p:nvPicPr>
          <p:cNvPr id="5" name="그림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3912746"/>
            <a:ext cx="3657600" cy="199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7647" y="3104049"/>
            <a:ext cx="3926954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/>
              <a:t>Key Store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0751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Android Studio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Key Store </a:t>
            </a:r>
            <a:r>
              <a:rPr lang="ko-KR" altLang="en-US" dirty="0" smtClean="0"/>
              <a:t>만들기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" y="1966044"/>
            <a:ext cx="3057525" cy="2190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80928"/>
            <a:ext cx="6448425" cy="35528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59631" y="2452519"/>
            <a:ext cx="720081" cy="268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55576" y="2360567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9" name="타원 8"/>
          <p:cNvSpPr/>
          <p:nvPr/>
        </p:nvSpPr>
        <p:spPr>
          <a:xfrm>
            <a:off x="4641809" y="5805264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679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04" y="3406477"/>
            <a:ext cx="5105016" cy="3190875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/>
          <a:lstStyle/>
          <a:p>
            <a:r>
              <a:rPr lang="en-US" altLang="ko-KR" dirty="0" smtClean="0"/>
              <a:t>System </a:t>
            </a:r>
            <a:r>
              <a:rPr lang="ko-KR" altLang="en-US" dirty="0" smtClean="0"/>
              <a:t>영역과 </a:t>
            </a:r>
            <a:r>
              <a:rPr lang="en-US" altLang="ko-KR" dirty="0" smtClean="0"/>
              <a:t>Data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/>
              <a:t>디렉토리</a:t>
            </a:r>
            <a:r>
              <a:rPr lang="ko-KR" altLang="en-US" dirty="0"/>
              <a:t>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6286500" cy="1390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29000"/>
            <a:ext cx="38862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5508104" y="2852936"/>
            <a:ext cx="885900" cy="360040"/>
          </a:xfrm>
          <a:prstGeom prst="rect">
            <a:avLst/>
          </a:prstGeom>
          <a:noFill/>
          <a:ln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496" y="3356992"/>
            <a:ext cx="1296144" cy="648072"/>
          </a:xfrm>
          <a:prstGeom prst="rect">
            <a:avLst/>
          </a:prstGeom>
          <a:noFill/>
          <a:ln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580112" y="4297176"/>
            <a:ext cx="1656184" cy="1436080"/>
          </a:xfrm>
          <a:prstGeom prst="rect">
            <a:avLst/>
          </a:prstGeom>
          <a:noFill/>
          <a:ln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컴포넌트</a:t>
            </a:r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액티비티란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액티비티는</a:t>
            </a:r>
            <a:r>
              <a:rPr lang="ko-KR" altLang="en-US" dirty="0" smtClean="0"/>
              <a:t> 어떻게 만드는 것일까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액티비티</a:t>
            </a:r>
            <a:r>
              <a:rPr lang="ko-KR" altLang="en-US" dirty="0" smtClean="0"/>
              <a:t> 생명주기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란 무엇인가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서비스란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데몬 서비스를 만들어 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원격 서비스를 만들어 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인텐트와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브로드캐스</a:t>
            </a:r>
            <a:r>
              <a:rPr lang="ko-KR" altLang="en-US" dirty="0"/>
              <a:t> </a:t>
            </a:r>
            <a:r>
              <a:rPr lang="ko-KR" altLang="en-US" dirty="0" smtClean="0"/>
              <a:t>리시버</a:t>
            </a:r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컨텐트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프로바이더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컴포넌트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0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4755984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구성하는 컴포넌트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개발의 생산성을 높이고 좋은 품질의 소프트웨어를 쉽고 빠르게 개발할 수 있도록 제공</a:t>
            </a:r>
            <a:endParaRPr lang="en-US" altLang="ko-KR" dirty="0" smtClean="0"/>
          </a:p>
          <a:p>
            <a:r>
              <a:rPr lang="ko-KR" altLang="en-US" dirty="0" err="1" smtClean="0"/>
              <a:t>안드로이드에서</a:t>
            </a:r>
            <a:r>
              <a:rPr lang="ko-KR" altLang="en-US" dirty="0"/>
              <a:t> </a:t>
            </a:r>
            <a:r>
              <a:rPr lang="ko-KR" altLang="en-US" dirty="0" smtClean="0"/>
              <a:t>제공하는 컴포넌트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액티비티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사용자와 </a:t>
            </a:r>
            <a:r>
              <a:rPr lang="ko-KR" altLang="en-US" dirty="0" err="1" smtClean="0"/>
              <a:t>앱간의</a:t>
            </a:r>
            <a:r>
              <a:rPr lang="ko-KR" altLang="en-US" dirty="0" smtClean="0"/>
              <a:t> 인터페이스 역할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화면 없이 백그라운드 동작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컨텐트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프로바이더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앱과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앱간에</a:t>
            </a:r>
            <a:r>
              <a:rPr lang="ko-KR" altLang="en-US" dirty="0" smtClean="0"/>
              <a:t> 데이터 공유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리시버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전달 및 수신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컴포넌트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61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803656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액티비티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사용자와 애플리케이션 간에 인터페이스 역할을 담당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</a:t>
            </a:r>
            <a:r>
              <a:rPr lang="ko-KR" altLang="en-US" dirty="0" smtClean="0"/>
              <a:t> 기기에서 하나의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’</a:t>
            </a:r>
          </a:p>
          <a:p>
            <a:pPr lvl="1"/>
            <a:r>
              <a:rPr lang="ko-KR" altLang="en-US" dirty="0" err="1" smtClean="0"/>
              <a:t>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그룹으로 구성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 smtClean="0"/>
              <a:t>액티비티란</a:t>
            </a:r>
            <a:r>
              <a:rPr lang="en-US" altLang="ko-KR" dirty="0" smtClean="0"/>
              <a:t>? (1)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140968"/>
            <a:ext cx="42481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프로젝트에서의 </a:t>
            </a:r>
            <a:r>
              <a:rPr lang="ko-KR" altLang="en-US" dirty="0" err="1" smtClean="0"/>
              <a:t>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그룹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액티비티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 smtClean="0"/>
              <a:t>액티비티란</a:t>
            </a:r>
            <a:r>
              <a:rPr lang="en-US" altLang="ko-KR" dirty="0" smtClean="0"/>
              <a:t>? (2)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16832"/>
            <a:ext cx="5410944" cy="45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/>
          <a:lstStyle/>
          <a:p>
            <a:r>
              <a:rPr lang="en-US" altLang="ko-KR" dirty="0" smtClean="0"/>
              <a:t>Android Studio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액티비티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액티비티는</a:t>
            </a:r>
            <a:r>
              <a:rPr lang="ko-KR" altLang="en-US" dirty="0"/>
              <a:t> 어떻게 만드는 것일까</a:t>
            </a:r>
            <a:r>
              <a:rPr lang="en-US" altLang="ko-KR" dirty="0"/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16832"/>
            <a:ext cx="5760640" cy="44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37160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생명주기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액티비티의</a:t>
            </a:r>
            <a:r>
              <a:rPr lang="ko-KR" altLang="en-US" dirty="0" smtClean="0"/>
              <a:t> 상태에 따라 우선 순위 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단말에 리소스 부족 시 우선 순위에 따라 강제 종료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?(1)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95364"/>
            <a:ext cx="62960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액티비티</a:t>
            </a:r>
            <a:r>
              <a:rPr lang="ko-KR" altLang="en-US" dirty="0" smtClean="0"/>
              <a:t> 실행 </a:t>
            </a:r>
            <a:r>
              <a:rPr lang="en-US" altLang="ko-KR" dirty="0" smtClean="0"/>
              <a:t>&gt; Created : </a:t>
            </a:r>
            <a:r>
              <a:rPr lang="en-US" altLang="ko-KR" dirty="0" err="1" smtClean="0"/>
              <a:t>onCreate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?(2)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3848100" cy="3095625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04046"/>
              </p:ext>
            </p:extLst>
          </p:nvPr>
        </p:nvGraphicFramePr>
        <p:xfrm>
          <a:off x="3955604" y="4365104"/>
          <a:ext cx="508089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230425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onCreate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(Bundle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savedInstanceState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super.onCreate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savedInstanceState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setContentView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R.layout.activity_main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onCreate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1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04307"/>
            <a:ext cx="3867150" cy="3095625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Created &gt; Started : </a:t>
            </a:r>
            <a:r>
              <a:rPr lang="en-US" altLang="ko-KR" dirty="0" err="1" smtClean="0"/>
              <a:t>onStart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?(3)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04583"/>
              </p:ext>
            </p:extLst>
          </p:nvPr>
        </p:nvGraphicFramePr>
        <p:xfrm>
          <a:off x="3955604" y="4365104"/>
          <a:ext cx="508089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230425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환경을 고려하여 설계된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장치나 기기에 탑재되는 운영체제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장치 및 환경적 특성에 적합하도록 설계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운영체제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대해서 알아보자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1209675" cy="228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90" y="3284984"/>
            <a:ext cx="1409700" cy="22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63" y="3308479"/>
            <a:ext cx="120078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9" y="3308479"/>
            <a:ext cx="1192684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75" y="3279113"/>
            <a:ext cx="1175225" cy="228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5" y="1772816"/>
            <a:ext cx="5915025" cy="314325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Stopped &gt; Started : </a:t>
            </a:r>
            <a:r>
              <a:rPr lang="en-US" altLang="ko-KR" dirty="0" err="1" smtClean="0"/>
              <a:t>onRestart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?(4)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53659"/>
              </p:ext>
            </p:extLst>
          </p:nvPr>
        </p:nvGraphicFramePr>
        <p:xfrm>
          <a:off x="4031788" y="4581128"/>
          <a:ext cx="50808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94421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onRestart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super.onRestart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"[B]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onRestart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9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3867150" cy="310515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93956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Started &gt; Resumed : </a:t>
            </a:r>
            <a:r>
              <a:rPr lang="en-US" altLang="ko-KR" dirty="0" err="1" smtClean="0"/>
              <a:t>onResume</a:t>
            </a:r>
            <a:r>
              <a:rPr lang="en-US" altLang="ko-KR" dirty="0" smtClean="0"/>
              <a:t>()</a:t>
            </a:r>
          </a:p>
          <a:p>
            <a:r>
              <a:rPr lang="en-US" altLang="ko-KR" dirty="0" smtClean="0"/>
              <a:t>Paused &gt; Resumed : </a:t>
            </a:r>
            <a:r>
              <a:rPr lang="en-US" altLang="ko-KR" dirty="0" err="1" smtClean="0"/>
              <a:t>onResume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?(5)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60959"/>
              </p:ext>
            </p:extLst>
          </p:nvPr>
        </p:nvGraphicFramePr>
        <p:xfrm>
          <a:off x="3955604" y="4365104"/>
          <a:ext cx="508089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230425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onResume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super.onResume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onResume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94087"/>
            <a:ext cx="3857625" cy="310515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Resumed &gt; Paused : </a:t>
            </a:r>
            <a:r>
              <a:rPr lang="en-US" altLang="ko-KR" dirty="0" err="1" smtClean="0"/>
              <a:t>onPaused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?(6)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53473"/>
              </p:ext>
            </p:extLst>
          </p:nvPr>
        </p:nvGraphicFramePr>
        <p:xfrm>
          <a:off x="4031788" y="4509120"/>
          <a:ext cx="50808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94421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onPause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super.onPause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en-US" altLang="ko-KR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"[B]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onPause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4" y="1700808"/>
            <a:ext cx="3867150" cy="310515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Paused &gt; Stopped : </a:t>
            </a:r>
            <a:r>
              <a:rPr lang="en-US" altLang="ko-KR" dirty="0" err="1" smtClean="0"/>
              <a:t>onStop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?(7)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69388"/>
              </p:ext>
            </p:extLst>
          </p:nvPr>
        </p:nvGraphicFramePr>
        <p:xfrm>
          <a:off x="4031788" y="4509120"/>
          <a:ext cx="50808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94421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onStop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super.onStop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en-US" altLang="ko-KR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"[B]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onStop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3876675" cy="310515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Stopped &gt; Destroyed : </a:t>
            </a:r>
            <a:r>
              <a:rPr lang="en-US" altLang="ko-KR" dirty="0" err="1" smtClean="0"/>
              <a:t>onDestroy</a:t>
            </a:r>
            <a:r>
              <a:rPr lang="en-US" altLang="ko-KR" dirty="0" smtClean="0"/>
              <a:t>()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‘</a:t>
            </a:r>
            <a:r>
              <a:rPr lang="ko-KR" altLang="en-US" dirty="0" err="1"/>
              <a:t>액티비티</a:t>
            </a:r>
            <a:r>
              <a:rPr lang="ko-KR" altLang="en-US" dirty="0"/>
              <a:t> 생명주기</a:t>
            </a:r>
            <a:r>
              <a:rPr lang="en-US" altLang="ko-KR" dirty="0"/>
              <a:t>’</a:t>
            </a:r>
            <a:r>
              <a:rPr lang="ko-KR" altLang="en-US" dirty="0"/>
              <a:t>란 무엇인가</a:t>
            </a:r>
            <a:r>
              <a:rPr lang="en-US" altLang="ko-KR" dirty="0" smtClean="0"/>
              <a:t>?(8)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42142"/>
              </p:ext>
            </p:extLst>
          </p:nvPr>
        </p:nvGraphicFramePr>
        <p:xfrm>
          <a:off x="4031788" y="4509120"/>
          <a:ext cx="50808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944216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@Override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protected void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onDestroy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super.onDestroy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Toast.makeText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(this, 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"[B]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onDestroy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 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함수 호출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Toast.LENGTH_SHORT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).show();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ko-KR" altLang="en-US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8036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화면 없이 백그라운드에서 동작</a:t>
            </a:r>
            <a:endParaRPr lang="en-US" altLang="ko-KR" dirty="0" smtClean="0"/>
          </a:p>
          <a:p>
            <a:r>
              <a:rPr lang="ko-KR" altLang="en-US" dirty="0" smtClean="0"/>
              <a:t>호출되는 방식에 따라 두 가지 형태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데몬 서비스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원격 서비스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서비스란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204864"/>
            <a:ext cx="4392488" cy="43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데몬 서비스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데몬 서비스를 만들어 보자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5829300" cy="3095625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30581"/>
              </p:ext>
            </p:extLst>
          </p:nvPr>
        </p:nvGraphicFramePr>
        <p:xfrm>
          <a:off x="3995936" y="4951432"/>
          <a:ext cx="508089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512168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데모 서비스 실행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new Intent(this,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DaemonService.class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startService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(intent);</a:t>
                      </a:r>
                    </a:p>
                    <a:p>
                      <a:endParaRPr lang="en-US" altLang="ko-KR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4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데모 서비스 종료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new Intent(this,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DaemonService.class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stopService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(intent);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원격 서비스 구성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원격 서비스를 만들어 보자</a:t>
            </a:r>
            <a:r>
              <a:rPr lang="en-US" altLang="ko-KR" dirty="0" smtClean="0"/>
              <a:t>.(1)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5057775" cy="1571625"/>
          </a:xfrm>
          <a:prstGeom prst="rect">
            <a:avLst/>
          </a:prstGeom>
        </p:spPr>
      </p:pic>
      <p:sp>
        <p:nvSpPr>
          <p:cNvPr id="8" name="내용 개체 틀 1"/>
          <p:cNvSpPr txBox="1">
            <a:spLocks/>
          </p:cNvSpPr>
          <p:nvPr/>
        </p:nvSpPr>
        <p:spPr>
          <a:xfrm>
            <a:off x="457200" y="3560464"/>
            <a:ext cx="8229600" cy="267684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ko-K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ko-K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ko-K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ko-K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ko-KR" altLang="en-US" dirty="0" smtClean="0"/>
              <a:t>용어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IPC(</a:t>
            </a:r>
            <a:r>
              <a:rPr lang="en-US" altLang="ko-KR" dirty="0"/>
              <a:t>Inter-Process Communication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RPC(</a:t>
            </a:r>
            <a:r>
              <a:rPr lang="en-US" altLang="ko-KR" dirty="0"/>
              <a:t>Remote Procedure Call)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Stub</a:t>
            </a:r>
          </a:p>
          <a:p>
            <a:pPr lvl="1"/>
            <a:r>
              <a:rPr lang="en-US" altLang="ko-KR" dirty="0" smtClean="0"/>
              <a:t>Skeleton</a:t>
            </a:r>
          </a:p>
          <a:p>
            <a:pPr lvl="1"/>
            <a:r>
              <a:rPr lang="en-US" altLang="ko-KR" dirty="0"/>
              <a:t>Marshaling / </a:t>
            </a:r>
            <a:r>
              <a:rPr lang="en-US" altLang="ko-KR" dirty="0" err="1" smtClean="0"/>
              <a:t>UnMarshaling</a:t>
            </a:r>
            <a:endParaRPr lang="en-US" altLang="ko-KR" dirty="0" smtClean="0"/>
          </a:p>
          <a:p>
            <a:pPr lvl="1"/>
            <a:r>
              <a:rPr lang="en-US" altLang="ko-KR" dirty="0"/>
              <a:t>AIDL(Android Interface Definition Language)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37160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바인더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각각 독립된 프로세스들을 연결해주는 </a:t>
            </a:r>
            <a:r>
              <a:rPr lang="en-US" altLang="ko-KR" dirty="0" smtClean="0"/>
              <a:t>IPC </a:t>
            </a:r>
            <a:r>
              <a:rPr lang="ko-KR" altLang="en-US" dirty="0" smtClean="0"/>
              <a:t>역할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프로세스에 있는 함수를 사용하는 </a:t>
            </a:r>
            <a:r>
              <a:rPr lang="en-US" altLang="ko-KR" dirty="0" smtClean="0"/>
              <a:t>RPC</a:t>
            </a:r>
            <a:r>
              <a:rPr lang="ko-KR" altLang="en-US" dirty="0" smtClean="0"/>
              <a:t>를 지원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원격 서비스를 만들어 보자</a:t>
            </a:r>
            <a:r>
              <a:rPr lang="en-US" altLang="ko-KR" dirty="0" smtClean="0"/>
              <a:t>.(2)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36912"/>
            <a:ext cx="5201369" cy="36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5857875" cy="308610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원격 서비스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원격 서비스를 만들어 보자</a:t>
            </a:r>
            <a:r>
              <a:rPr lang="en-US" altLang="ko-KR" dirty="0" smtClean="0"/>
              <a:t>.(3)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20260"/>
              </p:ext>
            </p:extLst>
          </p:nvPr>
        </p:nvGraphicFramePr>
        <p:xfrm>
          <a:off x="3995936" y="4581128"/>
          <a:ext cx="5080892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92"/>
              </a:tblGrid>
              <a:tr h="1717928">
                <a:tc>
                  <a:txBody>
                    <a:bodyPr/>
                    <a:lstStyle/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원격 서비스 실행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new Intent();</a:t>
                      </a:r>
                    </a:p>
                    <a:p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ComponentName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name = new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ComponentName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"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com.example.remoteservice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",</a:t>
                      </a:r>
                      <a:endParaRPr lang="ko-KR" altLang="en-US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"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com.example.remoteservice.RemoteService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intent.setComponent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(name);</a:t>
                      </a:r>
                    </a:p>
                    <a:p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bindService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(intent,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srvConn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Context.BIND_AUTO_CREATE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en-US" altLang="ko-KR" sz="4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원격 서비스 종료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this.unbindService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srvConn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플랫폼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개발환경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 파일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실행 환경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플랫폼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의미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186808" cy="33727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07105"/>
              </p:ext>
            </p:extLst>
          </p:nvPr>
        </p:nvGraphicFramePr>
        <p:xfrm>
          <a:off x="3707904" y="4797152"/>
          <a:ext cx="5125898" cy="1647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57"/>
                <a:gridCol w="1341403"/>
                <a:gridCol w="1400256"/>
                <a:gridCol w="1429682"/>
              </a:tblGrid>
              <a:tr h="44211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Google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Apple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MS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25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플랫폼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iOS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Windows Phone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502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개발 언어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 / Java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Objective C / </a:t>
                      </a:r>
                      <a:r>
                        <a:rPr lang="ko-KR" sz="1000" kern="100">
                          <a:effectLst/>
                        </a:rPr>
                        <a:t>스위프트</a:t>
                      </a:r>
                      <a:r>
                        <a:rPr lang="en-US" sz="1000" kern="100">
                          <a:effectLst/>
                        </a:rPr>
                        <a:t>(swift)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 / C++ / VB / C#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25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정책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Open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Closed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Closed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502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마켓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Google Play Store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App Store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Market Place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25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브라우저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Chrome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Safari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Internet Explorer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01156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인텐트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컴포넌트 간에 필요한 데이터를 전달하고 컴포넌트 실행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인텐트와</a:t>
            </a:r>
            <a:r>
              <a:rPr lang="ko-KR" altLang="en-US" dirty="0"/>
              <a:t> </a:t>
            </a:r>
            <a:r>
              <a:rPr lang="ko-KR" altLang="en-US" dirty="0" err="1"/>
              <a:t>인텐트</a:t>
            </a:r>
            <a:r>
              <a:rPr lang="ko-KR" altLang="en-US" dirty="0"/>
              <a:t> </a:t>
            </a:r>
            <a:r>
              <a:rPr lang="ko-KR" altLang="en-US" dirty="0" smtClean="0"/>
              <a:t>필터</a:t>
            </a:r>
            <a:r>
              <a:rPr lang="en-US" altLang="ko-KR" dirty="0" smtClean="0"/>
              <a:t>(1)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3867150" cy="309562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06445"/>
              </p:ext>
            </p:extLst>
          </p:nvPr>
        </p:nvGraphicFramePr>
        <p:xfrm>
          <a:off x="3635896" y="5373216"/>
          <a:ext cx="544093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932"/>
              </a:tblGrid>
              <a:tr h="1008112">
                <a:tc>
                  <a:txBody>
                    <a:bodyPr/>
                    <a:lstStyle/>
                    <a:p>
                      <a:endParaRPr lang="en-US" altLang="ko-KR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Intent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new Intent(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MainActivity.this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SecondActivity.class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startActivity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6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2996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인텐트</a:t>
            </a:r>
            <a:r>
              <a:rPr lang="ko-KR" altLang="en-US" dirty="0" smtClean="0"/>
              <a:t> 필터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전달되는 </a:t>
            </a:r>
            <a:r>
              <a:rPr lang="ko-KR" altLang="en-US" dirty="0" err="1" smtClean="0"/>
              <a:t>인텐트</a:t>
            </a:r>
            <a:r>
              <a:rPr lang="ko-KR" altLang="en-US" dirty="0" smtClean="0"/>
              <a:t> 정보 중에 필요한 </a:t>
            </a:r>
            <a:r>
              <a:rPr lang="ko-KR" altLang="en-US" dirty="0" err="1" smtClean="0"/>
              <a:t>인텐트만</a:t>
            </a:r>
            <a:r>
              <a:rPr lang="ko-KR" altLang="en-US" dirty="0" smtClean="0"/>
              <a:t> 선택해서 받음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인텐트와</a:t>
            </a:r>
            <a:r>
              <a:rPr lang="ko-KR" altLang="en-US" dirty="0"/>
              <a:t> </a:t>
            </a:r>
            <a:r>
              <a:rPr lang="ko-KR" altLang="en-US" dirty="0" err="1"/>
              <a:t>인텐트</a:t>
            </a:r>
            <a:r>
              <a:rPr lang="ko-KR" altLang="en-US" dirty="0"/>
              <a:t> </a:t>
            </a:r>
            <a:r>
              <a:rPr lang="ko-KR" altLang="en-US" dirty="0" smtClean="0"/>
              <a:t>필터</a:t>
            </a:r>
            <a:r>
              <a:rPr lang="en-US" altLang="ko-KR" dirty="0" smtClean="0"/>
              <a:t>(2)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7" y="2936379"/>
            <a:ext cx="5572125" cy="25527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64904"/>
            <a:ext cx="18859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803656"/>
          </a:xfrm>
        </p:spPr>
        <p:txBody>
          <a:bodyPr/>
          <a:lstStyle/>
          <a:p>
            <a:r>
              <a:rPr lang="ko-KR" altLang="en-US" dirty="0" err="1" smtClean="0"/>
              <a:t>브로드캐스트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발생 주체</a:t>
            </a:r>
            <a:endParaRPr lang="en-US" altLang="ko-KR" dirty="0" smtClean="0"/>
          </a:p>
          <a:p>
            <a:r>
              <a:rPr lang="ko-KR" altLang="en-US" dirty="0" smtClean="0"/>
              <a:t>리시버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수신 주체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브로드캐스</a:t>
            </a:r>
            <a:r>
              <a:rPr lang="ko-KR" altLang="en-US" dirty="0"/>
              <a:t> </a:t>
            </a:r>
            <a:r>
              <a:rPr lang="ko-KR" altLang="en-US" dirty="0" smtClean="0"/>
              <a:t>리시버</a:t>
            </a:r>
            <a:r>
              <a:rPr lang="en-US" altLang="ko-KR" dirty="0" smtClean="0"/>
              <a:t>(1)</a:t>
            </a:r>
            <a:endParaRPr lang="en-US" altLang="ko-KR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65755"/>
              </p:ext>
            </p:extLst>
          </p:nvPr>
        </p:nvGraphicFramePr>
        <p:xfrm>
          <a:off x="3635896" y="1765523"/>
          <a:ext cx="5328592" cy="467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2016224"/>
              </a:tblGrid>
              <a:tr h="51955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시스템 </a:t>
                      </a:r>
                      <a:r>
                        <a:rPr lang="ko-KR" sz="1400" kern="100" dirty="0" err="1">
                          <a:effectLst/>
                        </a:rPr>
                        <a:t>브로드캐스트</a:t>
                      </a:r>
                      <a:r>
                        <a:rPr lang="ko-KR" sz="1400" kern="100" dirty="0">
                          <a:effectLst/>
                        </a:rPr>
                        <a:t> 정보</a:t>
                      </a:r>
                      <a:r>
                        <a:rPr lang="en-US" sz="1400" kern="100" dirty="0">
                          <a:effectLst/>
                        </a:rPr>
                        <a:t>(String)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내용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 anchor="ctr"/>
                </a:tc>
              </a:tr>
              <a:tr h="279826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000" kern="100" dirty="0" smtClean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effectLst/>
                        </a:rPr>
                        <a:t>android.intent.action.BOOT_COMPLETED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altLang="ko-KR" sz="1000" kern="100" dirty="0" smtClean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 smtClean="0">
                          <a:effectLst/>
                        </a:rPr>
                        <a:t>부팅 </a:t>
                      </a:r>
                      <a:r>
                        <a:rPr lang="ko-KR" sz="1000" kern="100" dirty="0">
                          <a:effectLst/>
                        </a:rPr>
                        <a:t>완료 시 </a:t>
                      </a:r>
                      <a:r>
                        <a:rPr lang="ko-KR" sz="1000" kern="100" dirty="0" smtClean="0">
                          <a:effectLst/>
                        </a:rPr>
                        <a:t>발생</a:t>
                      </a:r>
                      <a:endParaRPr lang="en-US" altLang="ko-KR" sz="1000" kern="100" dirty="0" smtClean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39869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android.intent.action.SCREEN_OFF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android.intent.action.SCREEN_ON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 smtClean="0">
                          <a:effectLst/>
                        </a:rPr>
                        <a:t>스크린 </a:t>
                      </a:r>
                      <a:r>
                        <a:rPr lang="en-US" sz="1000" kern="100" dirty="0">
                          <a:effectLst/>
                        </a:rPr>
                        <a:t>ON/OFF </a:t>
                      </a:r>
                      <a:r>
                        <a:rPr lang="ko-KR" sz="1000" kern="100" dirty="0">
                          <a:effectLst/>
                        </a:rPr>
                        <a:t>시 발생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36569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 smtClean="0">
                          <a:effectLst/>
                        </a:rPr>
                        <a:t>android.intent.action.AIRPLANE_MODE_CHANGED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비행기 모드 전환 시 발생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51773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android.intent.action.BATTERY_CHANGED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android.intent.action.BATTERY_LOW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android.intent.action.BATTERY_OKAY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배터리 상태 변화 시 발생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android.intent.action.PACKAGE_ADDED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android.intent.action.PACKAGE_CHANGED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android.intent.action.PACKAGE_DATA_CLEARED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android.intent.action.PACKAGE_INSTALL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android.intent.action.PACKAGE_REMOVED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android.intent.action.PACKAGE_REPLACED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android.intent.action.PACKAGE_RESTARTED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 err="1">
                          <a:effectLst/>
                        </a:rPr>
                        <a:t>앱</a:t>
                      </a:r>
                      <a:r>
                        <a:rPr lang="ko-KR" sz="1000" kern="100" dirty="0">
                          <a:effectLst/>
                        </a:rPr>
                        <a:t> 설치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삭제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업데이트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강제종료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데이터삭제 시 발생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36569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android.intent.action.REBOOT</a:t>
                      </a:r>
                      <a:endParaRPr lang="ko-KR" sz="10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android.intent.action.SHUTDOWN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재부팅</a:t>
                      </a:r>
                      <a:r>
                        <a:rPr lang="en-US" sz="1000" kern="100">
                          <a:effectLst/>
                        </a:rPr>
                        <a:t> / </a:t>
                      </a:r>
                      <a:r>
                        <a:rPr lang="ko-KR" sz="1000" kern="100">
                          <a:effectLst/>
                        </a:rPr>
                        <a:t>종료 시 발생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36569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android.intent.action.DATE_CHANGED</a:t>
                      </a:r>
                      <a:endParaRPr lang="ko-KR" sz="10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android.intent.action.TIME_CHANGED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날짜 및 시간이 수동으로 변경 시 발생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35075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android.provider.Telephony.SMS_RECEIVED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문자 수신 시 발생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  <a:tr h="18284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android.intent.action.PHONE_STATE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전화 수신 시 발생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5779" marR="657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79520"/>
          </a:xfrm>
        </p:spPr>
        <p:txBody>
          <a:bodyPr/>
          <a:lstStyle/>
          <a:p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리시버 동작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브로드캐스</a:t>
            </a:r>
            <a:r>
              <a:rPr lang="ko-KR" altLang="en-US" dirty="0"/>
              <a:t> </a:t>
            </a:r>
            <a:r>
              <a:rPr lang="ko-KR" altLang="en-US" dirty="0" smtClean="0"/>
              <a:t>리시버</a:t>
            </a:r>
            <a:r>
              <a:rPr lang="en-US" altLang="ko-KR" dirty="0" smtClean="0"/>
              <a:t>(2)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5600700" cy="2543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919684"/>
            <a:ext cx="1857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083576"/>
          </a:xfrm>
        </p:spPr>
        <p:txBody>
          <a:bodyPr/>
          <a:lstStyle/>
          <a:p>
            <a:r>
              <a:rPr lang="ko-KR" altLang="en-US" dirty="0" err="1" smtClean="0"/>
              <a:t>컨텐트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프로바이더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앱</a:t>
            </a:r>
            <a:r>
              <a:rPr lang="ko-KR" altLang="en-US" dirty="0" smtClean="0"/>
              <a:t> 간에 데이터 공유를 위해 사용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컨텐트</a:t>
            </a:r>
            <a:r>
              <a:rPr lang="ko-KR" altLang="en-US" dirty="0"/>
              <a:t>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08304"/>
            <a:ext cx="51911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/>
          <a:lstStyle/>
          <a:p>
            <a:r>
              <a:rPr lang="en-US" altLang="ko-KR" dirty="0" smtClean="0"/>
              <a:t>URI(</a:t>
            </a:r>
            <a:r>
              <a:rPr lang="en-US" altLang="ko-KR" dirty="0"/>
              <a:t>Uniform Resource </a:t>
            </a:r>
            <a:r>
              <a:rPr lang="en-US" altLang="ko-KR" dirty="0" smtClean="0"/>
              <a:t>Identifier) </a:t>
            </a:r>
            <a:r>
              <a:rPr lang="ko-KR" altLang="en-US" dirty="0" smtClean="0"/>
              <a:t>포맷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컨텐트</a:t>
            </a:r>
            <a:r>
              <a:rPr lang="ko-KR" altLang="en-US" dirty="0"/>
              <a:t>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53218"/>
            <a:ext cx="6336704" cy="1110171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32574"/>
              </p:ext>
            </p:extLst>
          </p:nvPr>
        </p:nvGraphicFramePr>
        <p:xfrm>
          <a:off x="1043608" y="3185360"/>
          <a:ext cx="6840760" cy="283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111"/>
                <a:gridCol w="5311649"/>
              </a:tblGrid>
              <a:tr h="5408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500" kern="100" dirty="0">
                          <a:effectLst/>
                        </a:rPr>
                        <a:t>항목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500" kern="100">
                          <a:effectLst/>
                        </a:rPr>
                        <a:t>설명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 anchor="ctr"/>
                </a:tc>
              </a:tr>
              <a:tr h="51002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Prefix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>
                          <a:effectLst/>
                        </a:rPr>
                        <a:t>컨텐트 프로바이더를 사용한다는 고정적인 스키마이다</a:t>
                      </a:r>
                      <a:r>
                        <a:rPr lang="en-US" sz="1300" kern="100">
                          <a:effectLst/>
                        </a:rPr>
                        <a:t>.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</a:tr>
              <a:tr h="102004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AUTHORITY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 dirty="0" err="1">
                          <a:effectLst/>
                        </a:rPr>
                        <a:t>컨텐트</a:t>
                      </a:r>
                      <a:r>
                        <a:rPr lang="ko-KR" sz="1300" kern="100" dirty="0">
                          <a:effectLst/>
                        </a:rPr>
                        <a:t> </a:t>
                      </a:r>
                      <a:r>
                        <a:rPr lang="ko-KR" sz="1300" kern="100" dirty="0" err="1">
                          <a:effectLst/>
                        </a:rPr>
                        <a:t>프로바이더를</a:t>
                      </a:r>
                      <a:r>
                        <a:rPr lang="ko-KR" sz="1300" kern="100" dirty="0">
                          <a:effectLst/>
                        </a:rPr>
                        <a:t> 구분하기 위한 고유 이름이다</a:t>
                      </a:r>
                      <a:r>
                        <a:rPr lang="en-US" sz="1300" kern="100" dirty="0" smtClean="0">
                          <a:effectLst/>
                        </a:rPr>
                        <a:t>. </a:t>
                      </a:r>
                      <a:r>
                        <a:rPr lang="ko-KR" sz="1300" kern="100" dirty="0" smtClean="0">
                          <a:effectLst/>
                        </a:rPr>
                        <a:t>사용하기 </a:t>
                      </a:r>
                      <a:r>
                        <a:rPr lang="ko-KR" sz="1300" kern="100" dirty="0">
                          <a:effectLst/>
                        </a:rPr>
                        <a:t>위해서 </a:t>
                      </a:r>
                      <a:r>
                        <a:rPr lang="en-US" sz="1300" kern="100" dirty="0">
                          <a:effectLst/>
                        </a:rPr>
                        <a:t>AndroidManifest.xml </a:t>
                      </a:r>
                      <a:r>
                        <a:rPr lang="ko-KR" sz="1300" kern="100" dirty="0">
                          <a:effectLst/>
                        </a:rPr>
                        <a:t>파일에서 </a:t>
                      </a:r>
                      <a:r>
                        <a:rPr lang="en-US" sz="1300" kern="100" dirty="0">
                          <a:effectLst/>
                        </a:rPr>
                        <a:t>&lt;provider&gt; </a:t>
                      </a:r>
                      <a:r>
                        <a:rPr lang="ko-KR" sz="1300" kern="100" dirty="0" err="1">
                          <a:effectLst/>
                        </a:rPr>
                        <a:t>엘리멘트에</a:t>
                      </a:r>
                      <a:r>
                        <a:rPr lang="en-US" sz="1300" kern="100" dirty="0">
                          <a:effectLst/>
                        </a:rPr>
                        <a:t> authority </a:t>
                      </a:r>
                      <a:r>
                        <a:rPr lang="ko-KR" sz="1300" kern="100" dirty="0">
                          <a:effectLst/>
                        </a:rPr>
                        <a:t>속성과 동일하게 </a:t>
                      </a:r>
                      <a:r>
                        <a:rPr lang="ko-KR" sz="1300" kern="100" dirty="0" smtClean="0">
                          <a:effectLst/>
                        </a:rPr>
                        <a:t>추가해야</a:t>
                      </a:r>
                      <a:r>
                        <a:rPr lang="en-US" altLang="ko-KR" sz="1300" kern="100" dirty="0" smtClean="0">
                          <a:effectLst/>
                        </a:rPr>
                        <a:t> </a:t>
                      </a:r>
                      <a:r>
                        <a:rPr lang="ko-KR" sz="1300" kern="100" dirty="0" smtClean="0">
                          <a:effectLst/>
                        </a:rPr>
                        <a:t>한다</a:t>
                      </a:r>
                      <a:r>
                        <a:rPr lang="en-US" sz="1300" kern="100" dirty="0">
                          <a:effectLst/>
                        </a:rPr>
                        <a:t>.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</a:tr>
              <a:tr h="51002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PATH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300" kern="100">
                          <a:effectLst/>
                        </a:rPr>
                        <a:t>데이터베이스 같은 경우 </a:t>
                      </a:r>
                      <a:r>
                        <a:rPr lang="en-US" sz="1300" kern="100">
                          <a:effectLst/>
                        </a:rPr>
                        <a:t>DB </a:t>
                      </a:r>
                      <a:r>
                        <a:rPr lang="ko-KR" sz="1300" kern="100">
                          <a:effectLst/>
                        </a:rPr>
                        <a:t>테이블을 의미하며</a:t>
                      </a:r>
                      <a:r>
                        <a:rPr lang="en-US" sz="1300" kern="100">
                          <a:effectLst/>
                        </a:rPr>
                        <a:t>, </a:t>
                      </a:r>
                      <a:r>
                        <a:rPr lang="ko-KR" sz="1300" kern="100">
                          <a:effectLst/>
                        </a:rPr>
                        <a:t>데이터의 경로이다</a:t>
                      </a:r>
                      <a:r>
                        <a:rPr lang="en-US" sz="1300" kern="100">
                          <a:effectLst/>
                        </a:rPr>
                        <a:t>.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</a:tr>
              <a:tr h="25501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ID</a:t>
                      </a:r>
                      <a:endParaRPr lang="ko-KR" sz="13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PATH </a:t>
                      </a:r>
                      <a:r>
                        <a:rPr lang="ko-KR" sz="1300" kern="100" dirty="0">
                          <a:effectLst/>
                        </a:rPr>
                        <a:t>안의 특정 레코드를 참조할 경우에 사용된다</a:t>
                      </a:r>
                      <a:r>
                        <a:rPr lang="en-US" sz="1300" kern="100" dirty="0">
                          <a:effectLst/>
                        </a:rPr>
                        <a:t>.</a:t>
                      </a:r>
                      <a:endParaRPr lang="ko-KR" sz="13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2194" marR="921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/>
          <a:lstStyle/>
          <a:p>
            <a:r>
              <a:rPr lang="ko-KR" altLang="en-US" dirty="0" err="1" smtClean="0"/>
              <a:t>컨텐트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사용 예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ko-KR" altLang="en-US" dirty="0" err="1"/>
              <a:t>컨텐트</a:t>
            </a:r>
            <a:r>
              <a:rPr lang="ko-KR" altLang="en-US" dirty="0"/>
              <a:t>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808758"/>
            <a:ext cx="5760640" cy="4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프로세스와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AsyncTask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프로세스와 </a:t>
            </a:r>
            <a:r>
              <a:rPr lang="ko-KR" altLang="en-US" dirty="0" err="1" smtClean="0"/>
              <a:t>스레드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4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803656"/>
          </a:xfrm>
        </p:spPr>
        <p:txBody>
          <a:bodyPr/>
          <a:lstStyle/>
          <a:p>
            <a:r>
              <a:rPr lang="ko-KR" altLang="en-US" dirty="0" smtClean="0"/>
              <a:t>프로세스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 중인 프로그램</a:t>
            </a:r>
            <a:endParaRPr lang="en-US" altLang="ko-KR" dirty="0" smtClean="0"/>
          </a:p>
          <a:p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 중인 프로그램 내에서 동작하는 작업의 단위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프로세스와 </a:t>
            </a:r>
            <a:r>
              <a:rPr lang="ko-KR" altLang="en-US" dirty="0" err="1" smtClean="0"/>
              <a:t>스레드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212976"/>
            <a:ext cx="5688632" cy="30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45399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프로세스 라이프사이클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Foreground Process</a:t>
            </a:r>
          </a:p>
          <a:p>
            <a:pPr lvl="2"/>
            <a:r>
              <a:rPr lang="ko-KR" altLang="en-US" dirty="0"/>
              <a:t>프로세스 내에 동작 중인 </a:t>
            </a:r>
            <a:r>
              <a:rPr lang="ko-KR" altLang="en-US" dirty="0" err="1"/>
              <a:t>액티비티가</a:t>
            </a:r>
            <a:r>
              <a:rPr lang="ko-KR" altLang="en-US" dirty="0"/>
              <a:t> </a:t>
            </a:r>
            <a:r>
              <a:rPr lang="en-US" altLang="ko-KR" dirty="0"/>
              <a:t>Resume </a:t>
            </a:r>
            <a:r>
              <a:rPr lang="ko-KR" altLang="en-US" dirty="0"/>
              <a:t>상태로 사용자가 해당 </a:t>
            </a:r>
            <a:r>
              <a:rPr lang="ko-KR" altLang="en-US" dirty="0" err="1"/>
              <a:t>액티비티를</a:t>
            </a:r>
            <a:r>
              <a:rPr lang="ko-KR" altLang="en-US" dirty="0"/>
              <a:t> 사용 중인 상태</a:t>
            </a:r>
            <a:r>
              <a:rPr lang="en-US" altLang="ko-KR" dirty="0"/>
              <a:t>. </a:t>
            </a:r>
          </a:p>
          <a:p>
            <a:pPr lvl="2"/>
            <a:r>
              <a:rPr lang="ko-KR" altLang="en-US" dirty="0" smtClean="0"/>
              <a:t>사용자가 </a:t>
            </a:r>
            <a:r>
              <a:rPr lang="ko-KR" altLang="en-US" dirty="0"/>
              <a:t>보고 있는 </a:t>
            </a:r>
            <a:r>
              <a:rPr lang="ko-KR" altLang="en-US" dirty="0" err="1"/>
              <a:t>액티비티를</a:t>
            </a:r>
            <a:r>
              <a:rPr lang="ko-KR" altLang="en-US" dirty="0"/>
              <a:t> 가진 프로세스가 </a:t>
            </a:r>
            <a:r>
              <a:rPr lang="en-US" altLang="ko-KR" dirty="0"/>
              <a:t>Foreground Process</a:t>
            </a:r>
            <a:r>
              <a:rPr lang="ko-KR" altLang="en-US" dirty="0"/>
              <a:t>에 </a:t>
            </a:r>
            <a:r>
              <a:rPr lang="ko-KR" altLang="en-US" dirty="0" smtClean="0"/>
              <a:t>해당</a:t>
            </a:r>
            <a:endParaRPr lang="en-US" altLang="ko-KR" dirty="0" smtClean="0"/>
          </a:p>
          <a:p>
            <a:pPr lvl="2"/>
            <a:r>
              <a:rPr lang="ko-KR" altLang="en-US" dirty="0"/>
              <a:t>프로세스 내의 서비스가 </a:t>
            </a:r>
            <a:r>
              <a:rPr lang="en-US" altLang="ko-KR" dirty="0"/>
              <a:t>Foreground Service</a:t>
            </a:r>
            <a:r>
              <a:rPr lang="ko-KR" altLang="en-US" dirty="0"/>
              <a:t>로 동작 중인 상태</a:t>
            </a:r>
            <a:r>
              <a:rPr lang="en-US" altLang="ko-KR" dirty="0"/>
              <a:t>. </a:t>
            </a:r>
            <a:r>
              <a:rPr lang="ko-KR" altLang="en-US" dirty="0" smtClean="0"/>
              <a:t>여기서 </a:t>
            </a:r>
            <a:r>
              <a:rPr lang="en-US" altLang="ko-KR" dirty="0" smtClean="0"/>
              <a:t>Foreground </a:t>
            </a:r>
            <a:r>
              <a:rPr lang="en-US" altLang="ko-KR" dirty="0"/>
              <a:t>Service</a:t>
            </a:r>
            <a:r>
              <a:rPr lang="ko-KR" altLang="en-US" dirty="0"/>
              <a:t>는 상단 </a:t>
            </a:r>
            <a:r>
              <a:rPr lang="en-US" altLang="ko-KR" dirty="0"/>
              <a:t>Notification bar</a:t>
            </a:r>
            <a:r>
              <a:rPr lang="ko-KR" altLang="en-US" dirty="0"/>
              <a:t>에 동작 중인 서비스의 </a:t>
            </a:r>
            <a:r>
              <a:rPr lang="ko-KR" altLang="en-US" dirty="0" smtClean="0"/>
              <a:t>아이콘이 </a:t>
            </a:r>
            <a:r>
              <a:rPr lang="ko-KR" altLang="en-US" dirty="0"/>
              <a:t>표시되는 </a:t>
            </a:r>
            <a:r>
              <a:rPr lang="ko-KR" altLang="en-US" dirty="0" smtClean="0"/>
              <a:t>서비스</a:t>
            </a:r>
            <a:endParaRPr lang="en-US" altLang="ko-KR" dirty="0" smtClean="0"/>
          </a:p>
          <a:p>
            <a:pPr lvl="2"/>
            <a:r>
              <a:rPr lang="ko-KR" altLang="en-US" dirty="0"/>
              <a:t>프로세스 내의 리시버에서 </a:t>
            </a:r>
            <a:r>
              <a:rPr lang="en-US" altLang="ko-KR" dirty="0" err="1"/>
              <a:t>onReceive</a:t>
            </a:r>
            <a:r>
              <a:rPr lang="en-US" altLang="ko-KR" dirty="0"/>
              <a:t>() </a:t>
            </a:r>
            <a:r>
              <a:rPr lang="ko-KR" altLang="en-US" dirty="0"/>
              <a:t>함수가 동작 중인 상태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(1)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2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스마트 운영체제 회사인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인수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인수 합병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OHA(Open Handset Alliance) </a:t>
            </a:r>
            <a:r>
              <a:rPr lang="ko-KR" altLang="en-US" dirty="0" smtClean="0"/>
              <a:t>컨소시엄</a:t>
            </a:r>
            <a:endParaRPr lang="en-US" altLang="ko-KR" dirty="0" smtClean="0"/>
          </a:p>
          <a:p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1.0 </a:t>
            </a:r>
            <a:r>
              <a:rPr lang="ko-KR" altLang="en-US" dirty="0" smtClean="0"/>
              <a:t>버전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최초의 사용 폰 </a:t>
            </a:r>
            <a:r>
              <a:rPr lang="en-US" altLang="ko-KR" dirty="0" smtClean="0"/>
              <a:t>HTC G1</a:t>
            </a:r>
          </a:p>
          <a:p>
            <a:r>
              <a:rPr lang="ko-KR" altLang="en-US" dirty="0" err="1" smtClean="0"/>
              <a:t>구글이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인수 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유선 광고보다 무선 광고 주력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무선 광고는 개인화된 특성을 가지고 있</a:t>
            </a:r>
            <a:r>
              <a:rPr lang="ko-KR" altLang="en-US" dirty="0"/>
              <a:t>어</a:t>
            </a:r>
            <a:r>
              <a:rPr lang="ko-KR" altLang="en-US" dirty="0" smtClean="0"/>
              <a:t> 광고의 </a:t>
            </a:r>
            <a:r>
              <a:rPr lang="ko-KR" altLang="en-US" dirty="0" smtClean="0"/>
              <a:t>가치가 </a:t>
            </a:r>
            <a:r>
              <a:rPr lang="ko-KR" altLang="en-US" dirty="0" smtClean="0"/>
              <a:t>높음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전자상거래와의 연결도 가능하여 막강한 수익 모델 예상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안드로이드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등장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1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165964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프로세스 라이프사이클</a:t>
            </a:r>
            <a:endParaRPr lang="en-US" altLang="ko-KR" dirty="0" smtClean="0"/>
          </a:p>
          <a:p>
            <a:pPr lvl="1"/>
            <a:r>
              <a:rPr lang="en-US" altLang="ko-KR" dirty="0"/>
              <a:t>Visible </a:t>
            </a:r>
            <a:r>
              <a:rPr lang="en-US" altLang="ko-KR" dirty="0" smtClean="0"/>
              <a:t>Process</a:t>
            </a:r>
          </a:p>
          <a:p>
            <a:pPr lvl="2"/>
            <a:r>
              <a:rPr lang="ko-KR" altLang="en-US" dirty="0"/>
              <a:t>프로세스 내의 </a:t>
            </a:r>
            <a:r>
              <a:rPr lang="ko-KR" altLang="en-US" dirty="0" err="1"/>
              <a:t>액티비티가</a:t>
            </a:r>
            <a:r>
              <a:rPr lang="ko-KR" altLang="en-US" dirty="0"/>
              <a:t> </a:t>
            </a:r>
            <a:r>
              <a:rPr lang="en-US" altLang="ko-KR" dirty="0"/>
              <a:t>Pause </a:t>
            </a:r>
            <a:r>
              <a:rPr lang="ko-KR" altLang="en-US" dirty="0"/>
              <a:t>상태로 사용자가 볼 수만 있는 </a:t>
            </a:r>
            <a:r>
              <a:rPr lang="ko-KR" altLang="en-US" dirty="0" smtClean="0"/>
              <a:t>상태</a:t>
            </a:r>
            <a:endParaRPr lang="en-US" altLang="ko-KR" dirty="0"/>
          </a:p>
          <a:p>
            <a:pPr lvl="2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(2)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708920"/>
            <a:ext cx="2448272" cy="3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26004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프로세스 라이프사이클</a:t>
            </a:r>
            <a:endParaRPr lang="en-US" altLang="ko-KR" dirty="0" smtClean="0"/>
          </a:p>
          <a:p>
            <a:pPr lvl="1"/>
            <a:r>
              <a:rPr lang="en-US" altLang="ko-KR" dirty="0"/>
              <a:t>Service Process</a:t>
            </a:r>
          </a:p>
          <a:p>
            <a:pPr lvl="2"/>
            <a:r>
              <a:rPr lang="ko-KR" altLang="en-US" dirty="0"/>
              <a:t>프로세스 내에서 동작 중인 서비스가 있는 </a:t>
            </a:r>
            <a:r>
              <a:rPr lang="ko-KR" altLang="en-US" dirty="0" smtClean="0"/>
              <a:t>상태</a:t>
            </a:r>
            <a:endParaRPr lang="en-US" altLang="ko-KR" dirty="0" smtClean="0"/>
          </a:p>
          <a:p>
            <a:pPr lvl="1"/>
            <a:r>
              <a:rPr lang="en-US" altLang="ko-KR" dirty="0"/>
              <a:t>Background </a:t>
            </a:r>
            <a:r>
              <a:rPr lang="en-US" altLang="ko-KR" dirty="0" smtClean="0"/>
              <a:t>Process</a:t>
            </a:r>
          </a:p>
          <a:p>
            <a:pPr lvl="2"/>
            <a:r>
              <a:rPr lang="ko-KR" altLang="en-US" dirty="0"/>
              <a:t>프로세스 내의 </a:t>
            </a:r>
            <a:r>
              <a:rPr lang="ko-KR" altLang="en-US" dirty="0" err="1"/>
              <a:t>액티비티들</a:t>
            </a:r>
            <a:r>
              <a:rPr lang="ko-KR" altLang="en-US" dirty="0"/>
              <a:t> 중에 사용자에게 보여주는 </a:t>
            </a:r>
            <a:r>
              <a:rPr lang="ko-KR" altLang="en-US" dirty="0" err="1"/>
              <a:t>액티비티가</a:t>
            </a:r>
            <a:r>
              <a:rPr lang="ko-KR" altLang="en-US" dirty="0"/>
              <a:t> 없으며</a:t>
            </a:r>
            <a:r>
              <a:rPr lang="en-US" altLang="ko-KR" dirty="0"/>
              <a:t>, </a:t>
            </a:r>
            <a:r>
              <a:rPr lang="ko-KR" altLang="en-US" dirty="0"/>
              <a:t>사용자에게 보여주지 않는 </a:t>
            </a:r>
            <a:r>
              <a:rPr lang="ko-KR" altLang="en-US" dirty="0" err="1"/>
              <a:t>액티비티들이</a:t>
            </a:r>
            <a:r>
              <a:rPr lang="ko-KR" altLang="en-US" dirty="0"/>
              <a:t> </a:t>
            </a:r>
            <a:r>
              <a:rPr lang="ko-KR" altLang="en-US" dirty="0" smtClean="0"/>
              <a:t>존재</a:t>
            </a:r>
            <a:endParaRPr lang="ko-KR" altLang="en-US" dirty="0"/>
          </a:p>
          <a:p>
            <a:pPr lvl="2"/>
            <a:r>
              <a:rPr lang="ko-KR" altLang="en-US" dirty="0"/>
              <a:t>프로세스 내의 서비스들 중에 동작 중인 서비스가 없는 </a:t>
            </a:r>
            <a:r>
              <a:rPr lang="ko-KR" altLang="en-US" dirty="0" smtClean="0"/>
              <a:t>경우</a:t>
            </a:r>
            <a:endParaRPr lang="ko-KR" altLang="en-US" dirty="0"/>
          </a:p>
          <a:p>
            <a:pPr lvl="2"/>
            <a:r>
              <a:rPr lang="en-US" altLang="ko-KR" dirty="0"/>
              <a:t>Background Process </a:t>
            </a:r>
            <a:r>
              <a:rPr lang="ko-KR" altLang="en-US" dirty="0"/>
              <a:t>단계부터 </a:t>
            </a:r>
            <a:r>
              <a:rPr lang="ko-KR" altLang="en-US" dirty="0" err="1"/>
              <a:t>안드로이드</a:t>
            </a:r>
            <a:r>
              <a:rPr lang="ko-KR" altLang="en-US" dirty="0"/>
              <a:t> 시스템에서 프로세스를 강제 종료하여 부족한 메모리를 </a:t>
            </a:r>
            <a:r>
              <a:rPr lang="ko-KR" altLang="en-US" dirty="0" smtClean="0"/>
              <a:t>회수함</a:t>
            </a:r>
            <a:endParaRPr lang="ko-KR" altLang="en-US" dirty="0"/>
          </a:p>
          <a:p>
            <a:pPr lvl="2"/>
            <a:r>
              <a:rPr lang="ko-KR" altLang="en-US" dirty="0"/>
              <a:t>사용자가 </a:t>
            </a:r>
            <a:r>
              <a:rPr lang="ko-KR" altLang="en-US" dirty="0" err="1"/>
              <a:t>앱을</a:t>
            </a:r>
            <a:r>
              <a:rPr lang="ko-KR" altLang="en-US" dirty="0"/>
              <a:t> 사용하다가 </a:t>
            </a:r>
            <a:r>
              <a:rPr lang="en-US" altLang="ko-KR" dirty="0"/>
              <a:t>HOME Key</a:t>
            </a:r>
            <a:r>
              <a:rPr lang="ko-KR" altLang="en-US" dirty="0"/>
              <a:t>를 이용하여 </a:t>
            </a:r>
            <a:r>
              <a:rPr lang="ko-KR" altLang="en-US" dirty="0" err="1"/>
              <a:t>액티비티를</a:t>
            </a:r>
            <a:r>
              <a:rPr lang="ko-KR" altLang="en-US" dirty="0"/>
              <a:t> </a:t>
            </a:r>
            <a:r>
              <a:rPr lang="ko-KR" altLang="en-US" dirty="0" smtClean="0"/>
              <a:t>백그라운드 상태로 </a:t>
            </a:r>
            <a:r>
              <a:rPr lang="ko-KR" altLang="en-US" dirty="0"/>
              <a:t>만들 경우 언제든지 프로세스가 강제 종료될 수 있기 때문에 사용 중이던 </a:t>
            </a:r>
            <a:r>
              <a:rPr lang="ko-KR" altLang="en-US" dirty="0" err="1" smtClean="0"/>
              <a:t>액비티는</a:t>
            </a:r>
            <a:r>
              <a:rPr lang="ko-KR" altLang="en-US" dirty="0" smtClean="0"/>
              <a:t> </a:t>
            </a:r>
            <a:r>
              <a:rPr lang="ko-KR" altLang="en-US" dirty="0"/>
              <a:t>상태를 저장할 수 있어야 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(3)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891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28837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프로세스 라이프사이클</a:t>
            </a:r>
            <a:endParaRPr lang="en-US" altLang="ko-KR" dirty="0" smtClean="0"/>
          </a:p>
          <a:p>
            <a:pPr lvl="1"/>
            <a:r>
              <a:rPr lang="en-US" altLang="ko-KR" dirty="0"/>
              <a:t>Empty Process</a:t>
            </a:r>
          </a:p>
          <a:p>
            <a:pPr lvl="2"/>
            <a:r>
              <a:rPr lang="ko-KR" altLang="en-US" dirty="0"/>
              <a:t>프로세스 내에 동작 중인 </a:t>
            </a:r>
            <a:r>
              <a:rPr lang="ko-KR" altLang="en-US" dirty="0" err="1"/>
              <a:t>액티비티</a:t>
            </a:r>
            <a:r>
              <a:rPr lang="ko-KR" altLang="en-US" dirty="0"/>
              <a:t> 또는 서비스가 없는 경우에 </a:t>
            </a:r>
            <a:r>
              <a:rPr lang="en-US" altLang="ko-KR" dirty="0"/>
              <a:t>Background Process</a:t>
            </a:r>
            <a:r>
              <a:rPr lang="ko-KR" altLang="en-US" dirty="0"/>
              <a:t>와 마찬가지로 </a:t>
            </a:r>
            <a:r>
              <a:rPr lang="ko-KR" altLang="en-US" dirty="0" err="1"/>
              <a:t>안드로이드</a:t>
            </a:r>
            <a:r>
              <a:rPr lang="ko-KR" altLang="en-US" dirty="0"/>
              <a:t> 시스템에서 프로세스를 강제 종료하여 부족한 메모리를 </a:t>
            </a:r>
            <a:r>
              <a:rPr lang="ko-KR" altLang="en-US" dirty="0" smtClean="0"/>
              <a:t>회수함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(4)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6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79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프로세스 라이프사이클의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백그라운드 프로세스 예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(5)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70751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4035904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메인 </a:t>
            </a:r>
            <a:r>
              <a:rPr lang="ko-KR" altLang="en-US" dirty="0" err="1" smtClean="0"/>
              <a:t>스레드와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구분</a:t>
            </a:r>
            <a:endParaRPr lang="en-US" altLang="ko-KR" dirty="0" smtClean="0"/>
          </a:p>
          <a:p>
            <a:r>
              <a:rPr lang="ko-KR" altLang="en-US" dirty="0" smtClean="0"/>
              <a:t>메인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화면 갱신 주체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시간이 오래 걸리는 작업 불가</a:t>
            </a:r>
            <a:endParaRPr lang="en-US" altLang="ko-KR" dirty="0" smtClean="0"/>
          </a:p>
          <a:p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화면 갱신 불가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시간이 오래 걸리는 작업 가능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3678449" cy="37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9395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메인 </a:t>
            </a:r>
            <a:r>
              <a:rPr lang="ko-KR" altLang="en-US" dirty="0" err="1" smtClean="0"/>
              <a:t>스레드와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핸들러의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Message </a:t>
            </a:r>
            <a:r>
              <a:rPr lang="ko-KR" altLang="en-US" dirty="0" smtClean="0"/>
              <a:t>객체 사용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04864"/>
            <a:ext cx="5422046" cy="41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9395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메인 </a:t>
            </a:r>
            <a:r>
              <a:rPr lang="ko-KR" altLang="en-US" dirty="0" err="1" smtClean="0"/>
              <a:t>스레드와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핸들러의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Runnable </a:t>
            </a:r>
            <a:r>
              <a:rPr lang="ko-KR" altLang="en-US" dirty="0" smtClean="0"/>
              <a:t>객체 사용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109049"/>
            <a:ext cx="5616624" cy="43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93956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AsyncTask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스레드와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핸들러를</a:t>
            </a:r>
            <a:r>
              <a:rPr lang="ko-KR" altLang="en-US" dirty="0" smtClean="0"/>
              <a:t> 하나로 묶어 놓은 것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안드로이드</a:t>
            </a:r>
            <a:r>
              <a:rPr lang="ko-KR" altLang="en-US" dirty="0"/>
              <a:t> </a:t>
            </a:r>
            <a:r>
              <a:rPr lang="en-US" altLang="ko-KR" dirty="0" err="1" smtClean="0"/>
              <a:t>AsyncTask</a:t>
            </a:r>
            <a:r>
              <a:rPr lang="ko-KR" altLang="en-US" dirty="0" smtClean="0"/>
              <a:t> 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04864"/>
            <a:ext cx="6635080" cy="40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33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개발자가 직접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플레이 스토어를 통해 무료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유로로 배포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최초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등록비 </a:t>
            </a:r>
            <a:r>
              <a:rPr lang="en-US" altLang="ko-KR" dirty="0" smtClean="0"/>
              <a:t>(25$)</a:t>
            </a:r>
          </a:p>
          <a:p>
            <a:r>
              <a:rPr lang="ko-KR" altLang="en-US" dirty="0" err="1" smtClean="0"/>
              <a:t>리눅스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각종 드라이버 지원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정교한 메모리 </a:t>
            </a:r>
            <a:r>
              <a:rPr lang="ko-KR" altLang="en-US" dirty="0" smtClean="0"/>
              <a:t>관리 및 </a:t>
            </a:r>
            <a:r>
              <a:rPr lang="ko-KR" altLang="en-US" dirty="0" smtClean="0"/>
              <a:t>프로세스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보안 모델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안정적인 </a:t>
            </a:r>
            <a:r>
              <a:rPr lang="ko-KR" altLang="en-US" dirty="0" err="1" smtClean="0"/>
              <a:t>멀티스레드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오랜 </a:t>
            </a:r>
            <a:r>
              <a:rPr lang="ko-KR" altLang="en-US" dirty="0" smtClean="0"/>
              <a:t>기간 </a:t>
            </a:r>
            <a:r>
              <a:rPr lang="ko-KR" altLang="en-US" dirty="0" smtClean="0"/>
              <a:t>개발되었고 충분한 시간 동안 검증되어 채택</a:t>
            </a:r>
            <a:endParaRPr lang="en-US" altLang="ko-KR" dirty="0" smtClean="0"/>
          </a:p>
          <a:p>
            <a:r>
              <a:rPr lang="ko-KR" altLang="en-US" dirty="0" smtClean="0"/>
              <a:t>자바</a:t>
            </a:r>
            <a:r>
              <a:rPr lang="en-US" altLang="ko-KR" dirty="0" smtClean="0"/>
              <a:t>(Java) </a:t>
            </a:r>
            <a:r>
              <a:rPr lang="ko-KR" altLang="en-US" dirty="0" smtClean="0"/>
              <a:t>언어를 공식적으로 사용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02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버전 별로 코드네임 및 </a:t>
            </a:r>
            <a:r>
              <a:rPr lang="en-US" altLang="ko-KR" dirty="0" smtClean="0"/>
              <a:t>API Level </a:t>
            </a:r>
            <a:r>
              <a:rPr lang="ko-KR" altLang="en-US" dirty="0" smtClean="0"/>
              <a:t>부여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버전과 코드네임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177"/>
              </p:ext>
            </p:extLst>
          </p:nvPr>
        </p:nvGraphicFramePr>
        <p:xfrm>
          <a:off x="683568" y="2060848"/>
          <a:ext cx="6984776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971"/>
                <a:gridCol w="1627381"/>
                <a:gridCol w="3816424"/>
              </a:tblGrid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버전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API Level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effectLst/>
                        </a:rPr>
                        <a:t>코드 네임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1.0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애플파이</a:t>
                      </a:r>
                      <a:r>
                        <a:rPr lang="en-US" sz="1000" kern="100">
                          <a:effectLst/>
                        </a:rPr>
                        <a:t>(apple pie)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1.5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컵케이크</a:t>
                      </a:r>
                      <a:r>
                        <a:rPr lang="en-US" sz="1000" kern="100">
                          <a:effectLst/>
                        </a:rPr>
                        <a:t>(Cupcake)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1.6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도넛</a:t>
                      </a:r>
                      <a:r>
                        <a:rPr lang="en-US" sz="1000" kern="100">
                          <a:effectLst/>
                        </a:rPr>
                        <a:t>(Donut)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2.0 ~ 2.1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 ~ 7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이클레어</a:t>
                      </a:r>
                      <a:r>
                        <a:rPr lang="en-US" sz="1000" kern="100">
                          <a:effectLst/>
                        </a:rPr>
                        <a:t>(Éclair)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프로요</a:t>
                      </a:r>
                      <a:r>
                        <a:rPr lang="en-US" sz="1000" kern="100">
                          <a:effectLst/>
                        </a:rPr>
                        <a:t>(Froyo)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 ~ 10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진저브래드</a:t>
                      </a:r>
                      <a:r>
                        <a:rPr lang="en-US" sz="1000" kern="100">
                          <a:effectLst/>
                        </a:rPr>
                        <a:t>(Gingerbread)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3.0 ~ 3.2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 ~ 13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허니콤</a:t>
                      </a:r>
                      <a:r>
                        <a:rPr lang="en-US" sz="1000" kern="100">
                          <a:effectLst/>
                        </a:rPr>
                        <a:t>(Honeycomb)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4.0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14 ~ 15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아이스크림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샌드위치</a:t>
                      </a:r>
                      <a:r>
                        <a:rPr lang="en-US" sz="1000" kern="100">
                          <a:effectLst/>
                        </a:rPr>
                        <a:t>(Ice Cream Sandwich)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4.1 ~ 4.3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16 ~ 18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젤리빈</a:t>
                      </a:r>
                      <a:r>
                        <a:rPr lang="en-US" sz="1000" kern="100">
                          <a:effectLst/>
                        </a:rPr>
                        <a:t>(Jelly Bean)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4.4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 ~ 20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킷캣</a:t>
                      </a:r>
                      <a:r>
                        <a:rPr lang="en-US" sz="1000" kern="100">
                          <a:effectLst/>
                        </a:rPr>
                        <a:t>(KitKat)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5.0 ~ 5.1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21 ~ 22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롤리팝</a:t>
                      </a:r>
                      <a:r>
                        <a:rPr lang="en-US" sz="1000" kern="100">
                          <a:effectLst/>
                        </a:rPr>
                        <a:t>(Lollipop)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0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6.0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23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100" dirty="0" err="1">
                          <a:effectLst/>
                        </a:rPr>
                        <a:t>마시멜로</a:t>
                      </a:r>
                      <a:r>
                        <a:rPr lang="en-US" sz="1000" kern="100" dirty="0">
                          <a:effectLst/>
                        </a:rPr>
                        <a:t>(Marshmallow)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1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8805C33-A986-431E-9391-BD560AC13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브레인스토밍 프레젠테이션</Template>
  <TotalTime>0</TotalTime>
  <Words>3073</Words>
  <Application>Microsoft Office PowerPoint</Application>
  <PresentationFormat>화면 슬라이드 쇼(4:3)</PresentationFormat>
  <Paragraphs>647</Paragraphs>
  <Slides>78</Slides>
  <Notes>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80" baseType="lpstr">
      <vt:lpstr>광장</vt:lpstr>
      <vt:lpstr>비트맵 이미지</vt:lpstr>
      <vt:lpstr>안드로이드의 신 PART 1(1장 ~ 5장)</vt:lpstr>
      <vt:lpstr>목차 – PART 1</vt:lpstr>
      <vt:lpstr>1장 안드로이드란 무엇인가?</vt:lpstr>
      <vt:lpstr>‘모바일’이란?</vt:lpstr>
      <vt:lpstr>‘모바일 운영체제’에 대해서 알아보자.</vt:lpstr>
      <vt:lpstr>‘모바일 플랫폼’의 의미</vt:lpstr>
      <vt:lpstr>‘안드로이드’의 등장</vt:lpstr>
      <vt:lpstr>안드로이드의 특징</vt:lpstr>
      <vt:lpstr>안드로이드의 버전과 코드네임</vt:lpstr>
      <vt:lpstr>안드로이드 아키텍처, 어떻게 구성되어 있는가?</vt:lpstr>
      <vt:lpstr>2장 안드로이드 개발환경</vt:lpstr>
      <vt:lpstr>안드로이드 개발 환경 만들기</vt:lpstr>
      <vt:lpstr>Android Studio 설치 파일 다운로드</vt:lpstr>
      <vt:lpstr>JDK 다운로드 및 설치(1)</vt:lpstr>
      <vt:lpstr>JDK 다운로드 및 설치(2)</vt:lpstr>
      <vt:lpstr>Android Studio 설치하기</vt:lpstr>
      <vt:lpstr>Android Stduio 이용한 신규 프로젝트 구성(1)</vt:lpstr>
      <vt:lpstr>Android Stduio 이용한 신규 프로젝트 구성(2)</vt:lpstr>
      <vt:lpstr>Android Studio 프로젝트 구성</vt:lpstr>
      <vt:lpstr>Gradle 빌드 시스템 (1)</vt:lpstr>
      <vt:lpstr>Gradle 빌드 시스템 (2)</vt:lpstr>
      <vt:lpstr>Android Studio AVD (1)</vt:lpstr>
      <vt:lpstr>Android Studio AVD (2)</vt:lpstr>
      <vt:lpstr>Android Studio Device 연결(1)</vt:lpstr>
      <vt:lpstr>Android Studio Device 연결(2)</vt:lpstr>
      <vt:lpstr>Android Debug Bridge 사용법(1)</vt:lpstr>
      <vt:lpstr>Android Debug Bridge 사용법(2)</vt:lpstr>
      <vt:lpstr>Android Debug Bridge 사용법(2)</vt:lpstr>
      <vt:lpstr>Android Debug Bridge 사용법(3)</vt:lpstr>
      <vt:lpstr>Android Debug Bridge 사용법(4)</vt:lpstr>
      <vt:lpstr>3장 안드로이드 APK</vt:lpstr>
      <vt:lpstr>APK는 어떻게 만들어지는 걸까?(1)</vt:lpstr>
      <vt:lpstr>APK는 어떻게 만들어지는 걸까?(2)</vt:lpstr>
      <vt:lpstr>APK는 어떻게 만들어지는 걸까?(3)</vt:lpstr>
      <vt:lpstr>APK는 어떻게 만들어지는 걸까?(4)</vt:lpstr>
      <vt:lpstr>안드로이드 APK란 무엇일까?</vt:lpstr>
      <vt:lpstr>안드로이드 APK 구성</vt:lpstr>
      <vt:lpstr>안드로이드 Key Store 만들기(1)</vt:lpstr>
      <vt:lpstr>안드로이드 Key Store 만들기(2)</vt:lpstr>
      <vt:lpstr>안드로이드 Key Store 만들기(3)</vt:lpstr>
      <vt:lpstr>안드로이드 디렉토리 구조</vt:lpstr>
      <vt:lpstr>4장 안드로이드 컴포넌트</vt:lpstr>
      <vt:lpstr>안드로이드 컴포넌트</vt:lpstr>
      <vt:lpstr>안드로이드 액티비티란? (1)</vt:lpstr>
      <vt:lpstr>안드로이드 액티비티란? (2)</vt:lpstr>
      <vt:lpstr>액티비티는 어떻게 만드는 것일까?</vt:lpstr>
      <vt:lpstr>‘액티비티 생명주기’란 무엇인가?(1)</vt:lpstr>
      <vt:lpstr>‘액티비티 생명주기’란 무엇인가?(2)</vt:lpstr>
      <vt:lpstr>‘액티비티 생명주기’란 무엇인가?(3)</vt:lpstr>
      <vt:lpstr>‘액티비티 생명주기’란 무엇인가?(4)</vt:lpstr>
      <vt:lpstr>‘액티비티 생명주기’란 무엇인가?(5)</vt:lpstr>
      <vt:lpstr>‘액티비티 생명주기’란 무엇인가?(6)</vt:lpstr>
      <vt:lpstr>‘액티비티 생명주기’란 무엇인가?(7)</vt:lpstr>
      <vt:lpstr>‘액티비티 생명주기’란 무엇인가?(8)</vt:lpstr>
      <vt:lpstr>안드로이드 서비스란?</vt:lpstr>
      <vt:lpstr>데몬 서비스를 만들어 보자.</vt:lpstr>
      <vt:lpstr>원격 서비스를 만들어 보자.(1)</vt:lpstr>
      <vt:lpstr>원격 서비스를 만들어 보자.(2)</vt:lpstr>
      <vt:lpstr>원격 서비스를 만들어 보자.(3)</vt:lpstr>
      <vt:lpstr>안드로이드 인텐트와 인텐트 필터(1)</vt:lpstr>
      <vt:lpstr>안드로이드 인텐트와 인텐트 필터(2)</vt:lpstr>
      <vt:lpstr>안드로이드 브로드캐스 리시버(1)</vt:lpstr>
      <vt:lpstr>안드로이드 브로드캐스 리시버(2)</vt:lpstr>
      <vt:lpstr>안드로이드 컨텐트 프로바이더 (1)</vt:lpstr>
      <vt:lpstr>안드로이드 컨텐트 프로바이더 (2)</vt:lpstr>
      <vt:lpstr>안드로이드 컨텐트 프로바이더 (3)</vt:lpstr>
      <vt:lpstr>5장 안드로이드 프로세스와 스레드</vt:lpstr>
      <vt:lpstr>안드로이드 프로세스와 스레드</vt:lpstr>
      <vt:lpstr>안드로이드 프로세스 (1)</vt:lpstr>
      <vt:lpstr>안드로이드 프로세스 (2)</vt:lpstr>
      <vt:lpstr>안드로이드 프로세스 (3)</vt:lpstr>
      <vt:lpstr>안드로이드 프로세스 (4)</vt:lpstr>
      <vt:lpstr>안드로이드 프로세스 (5)</vt:lpstr>
      <vt:lpstr>안드로이드 스레드 (1)</vt:lpstr>
      <vt:lpstr>안드로이드 스레드 (2)</vt:lpstr>
      <vt:lpstr>안드로이드 스레드 (3)</vt:lpstr>
      <vt:lpstr>안드로이드 AsyncTask </vt:lpstr>
      <vt:lpstr>감사합니다.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2016-05-11T13:21:51Z</dcterms:created>
  <dcterms:modified xsi:type="dcterms:W3CDTF">2016-05-17T02:11:54Z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