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ropbox\Dropbox\강의 자료\표지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510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703E-C079-41D0-B144-75D4C101C97B}" type="datetimeFigureOut">
              <a:rPr lang="ko-KR" altLang="en-US" smtClean="0"/>
              <a:t>2013-09-05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617A-3559-4879-91D6-A89D9E0894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8129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703E-C079-41D0-B144-75D4C101C97B}" type="datetimeFigureOut">
              <a:rPr lang="ko-KR" altLang="en-US" smtClean="0"/>
              <a:t>2013-09-05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617A-3559-4879-91D6-A89D9E0894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20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ropbox\Dropbox\강의 자료\to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2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671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703E-C079-41D0-B144-75D4C101C97B}" type="datetimeFigureOut">
              <a:rPr lang="ko-KR" altLang="en-US" smtClean="0"/>
              <a:t>2013-09-05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617A-3559-4879-91D6-A89D9E0894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0329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703E-C079-41D0-B144-75D4C101C97B}" type="datetimeFigureOut">
              <a:rPr lang="ko-KR" altLang="en-US" smtClean="0"/>
              <a:t>2013-09-05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617A-3559-4879-91D6-A89D9E0894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944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703E-C079-41D0-B144-75D4C101C97B}" type="datetimeFigureOut">
              <a:rPr lang="ko-KR" altLang="en-US" smtClean="0"/>
              <a:t>2013-09-05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617A-3559-4879-91D6-A89D9E0894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711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703E-C079-41D0-B144-75D4C101C97B}" type="datetimeFigureOut">
              <a:rPr lang="ko-KR" altLang="en-US" smtClean="0"/>
              <a:t>2013-09-05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617A-3559-4879-91D6-A89D9E0894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340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703E-C079-41D0-B144-75D4C101C97B}" type="datetimeFigureOut">
              <a:rPr lang="ko-KR" altLang="en-US" smtClean="0"/>
              <a:t>2013-09-05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617A-3559-4879-91D6-A89D9E0894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6406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703E-C079-41D0-B144-75D4C101C97B}" type="datetimeFigureOut">
              <a:rPr lang="ko-KR" altLang="en-US" smtClean="0"/>
              <a:t>2013-09-05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617A-3559-4879-91D6-A89D9E0894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0702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703E-C079-41D0-B144-75D4C101C97B}" type="datetimeFigureOut">
              <a:rPr lang="ko-KR" altLang="en-US" smtClean="0"/>
              <a:t>2013-09-05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617A-3559-4879-91D6-A89D9E0894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678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6703E-C079-41D0-B144-75D4C101C97B}" type="datetimeFigureOut">
              <a:rPr lang="ko-KR" altLang="en-US" smtClean="0"/>
              <a:t>2013-09-05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5617A-3559-4879-91D6-A89D9E0894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807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css-lounge.com/gallery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46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9512" y="836712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2. </a:t>
            </a:r>
            <a:r>
              <a:rPr lang="ko-KR" altLang="ko-KR" b="1" dirty="0"/>
              <a:t>웹 </a:t>
            </a:r>
            <a:r>
              <a:rPr lang="ko-KR" altLang="ko-KR" b="1" dirty="0" err="1"/>
              <a:t>접근성을</a:t>
            </a:r>
            <a:r>
              <a:rPr lang="ko-KR" altLang="ko-KR" b="1" dirty="0"/>
              <a:t> 높여주고</a:t>
            </a:r>
            <a:r>
              <a:rPr lang="en-US" altLang="ko-KR" b="1" dirty="0"/>
              <a:t>, </a:t>
            </a:r>
            <a:r>
              <a:rPr lang="ko-KR" altLang="ko-KR" b="1" dirty="0"/>
              <a:t>환경을 보호하는 웹 표준 </a:t>
            </a:r>
            <a:endParaRPr lang="ko-KR" altLang="ko-KR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484784"/>
            <a:ext cx="8064896" cy="3282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1400" dirty="0"/>
              <a:t>웹 표준을 준수하게 되면 웹 </a:t>
            </a:r>
            <a:r>
              <a:rPr lang="ko-KR" altLang="ko-KR" sz="1400" dirty="0" err="1"/>
              <a:t>접근성이</a:t>
            </a:r>
            <a:r>
              <a:rPr lang="ko-KR" altLang="ko-KR" sz="1400" dirty="0"/>
              <a:t> 높은 사이트를 구축할 수 있습니다</a:t>
            </a:r>
            <a:r>
              <a:rPr lang="en-US" altLang="ko-KR" sz="1400" dirty="0"/>
              <a:t>. </a:t>
            </a:r>
            <a:endParaRPr lang="ko-KR" altLang="ko-KR" sz="1400" dirty="0"/>
          </a:p>
          <a:p>
            <a:pPr>
              <a:lnSpc>
                <a:spcPct val="150000"/>
              </a:lnSpc>
            </a:pPr>
            <a:r>
              <a:rPr lang="ko-KR" altLang="ko-KR" sz="1400" dirty="0"/>
              <a:t>웹 </a:t>
            </a:r>
            <a:r>
              <a:rPr lang="ko-KR" altLang="ko-KR" sz="1400" dirty="0" err="1"/>
              <a:t>접근성이란</a:t>
            </a:r>
            <a:r>
              <a:rPr lang="en-US" altLang="ko-KR" sz="1400" dirty="0"/>
              <a:t>, </a:t>
            </a:r>
            <a:r>
              <a:rPr lang="ko-KR" altLang="ko-KR" sz="1400" dirty="0"/>
              <a:t>간단하게 정의하면 어떤 브라우저를 사용해도 동일한 사이트로 보이고</a:t>
            </a:r>
            <a:r>
              <a:rPr lang="en-US" altLang="ko-KR" sz="1400" dirty="0"/>
              <a:t>, </a:t>
            </a:r>
            <a:r>
              <a:rPr lang="ko-KR" altLang="ko-KR" sz="1400" dirty="0"/>
              <a:t>사용 가능해야 한다는 말입니다</a:t>
            </a:r>
            <a:r>
              <a:rPr lang="en-US" altLang="ko-KR" sz="1400" dirty="0"/>
              <a:t>. </a:t>
            </a:r>
            <a:r>
              <a:rPr lang="ko-KR" altLang="ko-KR" sz="1400" dirty="0"/>
              <a:t>즉 사용자가 사용하는 메인 브라우저가 </a:t>
            </a:r>
            <a:r>
              <a:rPr lang="ko-KR" altLang="ko-KR" sz="1400" dirty="0" err="1"/>
              <a:t>파이어폭스인데</a:t>
            </a:r>
            <a:r>
              <a:rPr lang="en-US" altLang="ko-KR" sz="1400" dirty="0"/>
              <a:t>, </a:t>
            </a:r>
            <a:r>
              <a:rPr lang="ko-KR" altLang="ko-KR" sz="1400" dirty="0"/>
              <a:t>특정 사이트 접근 시 </a:t>
            </a:r>
            <a:r>
              <a:rPr lang="en-US" altLang="ko-KR" sz="1400" dirty="0"/>
              <a:t>“</a:t>
            </a:r>
            <a:r>
              <a:rPr lang="ko-KR" altLang="ko-KR" sz="1400" dirty="0"/>
              <a:t>해당 사이트를 사용하기 위해서는</a:t>
            </a:r>
            <a:r>
              <a:rPr lang="en-US" altLang="ko-KR" sz="1400" dirty="0"/>
              <a:t> IE</a:t>
            </a:r>
            <a:r>
              <a:rPr lang="ko-KR" altLang="ko-KR" sz="1400" dirty="0"/>
              <a:t>를 사용해야만 합니다</a:t>
            </a:r>
            <a:r>
              <a:rPr lang="en-US" altLang="ko-KR" sz="1400" dirty="0"/>
              <a:t>.” </a:t>
            </a:r>
            <a:r>
              <a:rPr lang="ko-KR" altLang="ko-KR" sz="1400" dirty="0"/>
              <a:t>라는 메시지가 뜬 다면 해당 사이트는 웹 </a:t>
            </a:r>
            <a:r>
              <a:rPr lang="ko-KR" altLang="ko-KR" sz="1400" dirty="0" err="1"/>
              <a:t>접근성이</a:t>
            </a:r>
            <a:r>
              <a:rPr lang="ko-KR" altLang="ko-KR" sz="1400" dirty="0"/>
              <a:t> 아주 떨어지는 사이트라고 할 수 있습니다</a:t>
            </a:r>
            <a:r>
              <a:rPr lang="en-US" altLang="ko-KR" sz="1400" dirty="0"/>
              <a:t>. </a:t>
            </a:r>
            <a:r>
              <a:rPr lang="ko-KR" altLang="ko-KR" sz="1400" dirty="0"/>
              <a:t>또는 최근에 많이 사용하는 스마트 </a:t>
            </a:r>
            <a:r>
              <a:rPr lang="ko-KR" altLang="ko-KR" sz="1400" dirty="0" err="1"/>
              <a:t>폰으로</a:t>
            </a:r>
            <a:r>
              <a:rPr lang="ko-KR" altLang="ko-KR" sz="1400" dirty="0"/>
              <a:t> 웹 사이트를 열어봤는데</a:t>
            </a:r>
            <a:r>
              <a:rPr lang="en-US" altLang="ko-KR" sz="1400" dirty="0"/>
              <a:t>, </a:t>
            </a:r>
            <a:r>
              <a:rPr lang="ko-KR" altLang="ko-KR" sz="1400" dirty="0"/>
              <a:t>메인 메뉴들이 플래시로 제작되어 있다면</a:t>
            </a:r>
            <a:r>
              <a:rPr lang="en-US" altLang="ko-KR" sz="1400" dirty="0"/>
              <a:t>, </a:t>
            </a:r>
            <a:r>
              <a:rPr lang="ko-KR" altLang="ko-KR" sz="1400" dirty="0" err="1"/>
              <a:t>아이폰</a:t>
            </a:r>
            <a:r>
              <a:rPr lang="ko-KR" altLang="ko-KR" sz="1400" dirty="0"/>
              <a:t> 같은 경우 해당 사이트를 첫 페이지만 볼 수 있고</a:t>
            </a:r>
            <a:r>
              <a:rPr lang="en-US" altLang="ko-KR" sz="1400" dirty="0"/>
              <a:t>, </a:t>
            </a:r>
            <a:r>
              <a:rPr lang="ko-KR" altLang="ko-KR" sz="1400" dirty="0"/>
              <a:t>다른 페이지는 볼 수 조차 없습니다</a:t>
            </a:r>
            <a:r>
              <a:rPr lang="en-US" altLang="ko-KR" sz="1400" dirty="0"/>
              <a:t>. [</a:t>
            </a:r>
            <a:r>
              <a:rPr lang="ko-KR" altLang="ko-KR" sz="1400" dirty="0"/>
              <a:t>그림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1-3</a:t>
            </a:r>
            <a:r>
              <a:rPr lang="en-US" altLang="ko-KR" sz="1400" dirty="0"/>
              <a:t>] </a:t>
            </a:r>
            <a:r>
              <a:rPr lang="ko-KR" altLang="ko-KR" sz="1400" dirty="0"/>
              <a:t>참조 </a:t>
            </a:r>
          </a:p>
          <a:p>
            <a:pPr>
              <a:lnSpc>
                <a:spcPct val="150000"/>
              </a:lnSpc>
            </a:pPr>
            <a:r>
              <a:rPr lang="en-US" altLang="ko-KR" sz="1400" dirty="0"/>
              <a:t>[</a:t>
            </a:r>
            <a:r>
              <a:rPr lang="ko-KR" altLang="ko-KR" sz="1400" dirty="0"/>
              <a:t>그림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1-4</a:t>
            </a:r>
            <a:r>
              <a:rPr lang="en-US" altLang="ko-KR" sz="1400" dirty="0"/>
              <a:t>]</a:t>
            </a:r>
            <a:r>
              <a:rPr lang="ko-KR" altLang="ko-KR" sz="1400" dirty="0"/>
              <a:t>를 보시면 화면에서 </a:t>
            </a:r>
            <a:r>
              <a:rPr lang="en-US" altLang="ko-KR" sz="1400" dirty="0"/>
              <a:t>“</a:t>
            </a:r>
            <a:r>
              <a:rPr lang="ko-KR" altLang="ko-KR" sz="1400" dirty="0"/>
              <a:t>본 기능은</a:t>
            </a:r>
            <a:r>
              <a:rPr lang="en-US" altLang="ko-KR" sz="1400" dirty="0"/>
              <a:t> IE </a:t>
            </a:r>
            <a:r>
              <a:rPr lang="ko-KR" altLang="ko-KR" sz="1400" dirty="0"/>
              <a:t>계열의 브라우저에서</a:t>
            </a:r>
            <a:r>
              <a:rPr lang="en-US" altLang="ko-KR" sz="1400" dirty="0"/>
              <a:t> ~” </a:t>
            </a:r>
            <a:r>
              <a:rPr lang="ko-KR" altLang="ko-KR" sz="1400" dirty="0"/>
              <a:t>라는 메시지가 나오는 것을 볼 수 있습니다</a:t>
            </a:r>
            <a:r>
              <a:rPr lang="en-US" altLang="ko-KR" sz="1400" dirty="0"/>
              <a:t>. </a:t>
            </a:r>
            <a:r>
              <a:rPr lang="ko-KR" altLang="ko-KR" sz="1400" dirty="0"/>
              <a:t>이렇게 특정 브라우저에서만 동작되는 것을 웹 표준이 아니다 라고 할 수 있는 것입니다</a:t>
            </a:r>
            <a:r>
              <a:rPr lang="en-US" altLang="ko-KR" sz="1400" dirty="0"/>
              <a:t>. 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1459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C:\Users\Michael\바탕화면\__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9874"/>
            <a:ext cx="3168352" cy="4747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C:\Users\Michael\AppData\Local\Temp\SNAGHTML11e19eb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13352"/>
            <a:ext cx="3672408" cy="47741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539551" y="5733256"/>
            <a:ext cx="8221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[</a:t>
            </a:r>
            <a:r>
              <a:rPr lang="ko-KR" altLang="ko-KR" sz="1400" dirty="0"/>
              <a:t>그림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1-3</a:t>
            </a:r>
            <a:r>
              <a:rPr lang="en-US" altLang="ko-KR" sz="1400" dirty="0"/>
              <a:t>] </a:t>
            </a:r>
            <a:r>
              <a:rPr lang="ko-KR" altLang="ko-KR" sz="1400" dirty="0"/>
              <a:t>플래시를 이용하여 메인 메뉴를 만들 경우</a:t>
            </a:r>
            <a:r>
              <a:rPr lang="en-US" altLang="ko-KR" sz="1400" dirty="0"/>
              <a:t>, </a:t>
            </a:r>
            <a:r>
              <a:rPr lang="ko-KR" altLang="ko-KR" sz="1400" dirty="0"/>
              <a:t>그림 왼쪽에서와 같이 </a:t>
            </a:r>
            <a:r>
              <a:rPr lang="ko-KR" altLang="ko-KR" sz="1400" dirty="0" err="1"/>
              <a:t>아이폰에서는</a:t>
            </a:r>
            <a:r>
              <a:rPr lang="ko-KR" altLang="ko-KR" sz="1400" dirty="0"/>
              <a:t> 메인 메뉴가 나타나지 않음</a:t>
            </a:r>
            <a:r>
              <a:rPr lang="en-US" altLang="ko-KR" sz="1400" dirty="0"/>
              <a:t>. </a:t>
            </a:r>
            <a:r>
              <a:rPr lang="ko-KR" altLang="ko-KR" sz="1400" dirty="0"/>
              <a:t>일반 브라우저</a:t>
            </a:r>
            <a:r>
              <a:rPr lang="en-US" altLang="ko-KR" sz="1400" dirty="0"/>
              <a:t>(</a:t>
            </a:r>
            <a:r>
              <a:rPr lang="ko-KR" altLang="ko-KR" sz="1400" dirty="0"/>
              <a:t>그림 오른쪽</a:t>
            </a:r>
            <a:r>
              <a:rPr lang="en-US" altLang="ko-KR" sz="1400" dirty="0"/>
              <a:t>)</a:t>
            </a:r>
            <a:r>
              <a:rPr lang="ko-KR" altLang="ko-KR" sz="1400" dirty="0"/>
              <a:t>에서는 문제 없음</a:t>
            </a:r>
          </a:p>
        </p:txBody>
      </p:sp>
    </p:spTree>
    <p:extLst>
      <p:ext uri="{BB962C8B-B14F-4D97-AF65-F5344CB8AC3E}">
        <p14:creationId xmlns:p14="http://schemas.microsoft.com/office/powerpoint/2010/main" val="161991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5040560" cy="47921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28078" y="5723383"/>
            <a:ext cx="6912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[</a:t>
            </a:r>
            <a:r>
              <a:rPr lang="ko-KR" altLang="ko-KR" sz="1400" dirty="0"/>
              <a:t>그림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1-4</a:t>
            </a:r>
            <a:r>
              <a:rPr lang="en-US" altLang="ko-KR" sz="1400" dirty="0"/>
              <a:t>] IE</a:t>
            </a:r>
            <a:r>
              <a:rPr lang="ko-KR" altLang="ko-KR" sz="1400" dirty="0"/>
              <a:t>계열의 브라우저에서만 사용할 수 있다는 메시지 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52765" y="6093296"/>
            <a:ext cx="85689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1000" dirty="0"/>
              <a:t>주</a:t>
            </a:r>
            <a:r>
              <a:rPr lang="en-US" altLang="ko-KR" sz="1000" dirty="0"/>
              <a:t>) [</a:t>
            </a:r>
            <a:r>
              <a:rPr lang="ko-KR" altLang="ko-KR" sz="1000" dirty="0"/>
              <a:t>그림</a:t>
            </a:r>
            <a:r>
              <a:rPr lang="en-US" altLang="ko-KR" sz="1000" dirty="0"/>
              <a:t> </a:t>
            </a:r>
            <a:r>
              <a:rPr lang="en-US" altLang="ko-KR" sz="1000" dirty="0" smtClean="0"/>
              <a:t>1-4</a:t>
            </a:r>
            <a:r>
              <a:rPr lang="en-US" altLang="ko-KR" sz="1000" dirty="0"/>
              <a:t>]</a:t>
            </a:r>
            <a:r>
              <a:rPr lang="ko-KR" altLang="ko-KR" sz="1000" dirty="0"/>
              <a:t>인 경우 현재는 페이지가 완전히 변경된 상태입니다</a:t>
            </a:r>
            <a:r>
              <a:rPr lang="en-US" altLang="ko-KR" sz="1000" dirty="0"/>
              <a:t>. </a:t>
            </a:r>
            <a:r>
              <a:rPr lang="ko-KR" altLang="ko-KR" sz="1000" dirty="0"/>
              <a:t>특정 기업을 홍보하거나</a:t>
            </a:r>
            <a:r>
              <a:rPr lang="en-US" altLang="ko-KR" sz="1000" dirty="0"/>
              <a:t>, </a:t>
            </a:r>
            <a:r>
              <a:rPr lang="ko-KR" altLang="ko-KR" sz="1000" dirty="0"/>
              <a:t>폄 하려는 의도는 전혀 없습니다</a:t>
            </a:r>
            <a:r>
              <a:rPr lang="en-US" altLang="ko-KR" sz="1000" dirty="0"/>
              <a:t>.</a:t>
            </a:r>
            <a:endParaRPr lang="ko-KR" altLang="ko-KR" sz="1000" dirty="0"/>
          </a:p>
        </p:txBody>
      </p:sp>
    </p:spTree>
    <p:extLst>
      <p:ext uri="{BB962C8B-B14F-4D97-AF65-F5344CB8AC3E}">
        <p14:creationId xmlns:p14="http://schemas.microsoft.com/office/powerpoint/2010/main" val="72537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38538"/>
            <a:ext cx="8712968" cy="6190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1400" dirty="0"/>
              <a:t>일반인들은 웹 사이트를 사용할 때 플래시로 만들어졌던</a:t>
            </a:r>
            <a:r>
              <a:rPr lang="en-US" altLang="ko-KR" sz="1400" dirty="0"/>
              <a:t>, </a:t>
            </a:r>
            <a:r>
              <a:rPr lang="ko-KR" altLang="ko-KR" sz="1400" dirty="0"/>
              <a:t>아니면 이미지로만 웹 사이트를 만들었던 상관없이 이용 가능합니다</a:t>
            </a:r>
            <a:r>
              <a:rPr lang="en-US" altLang="ko-KR" sz="1400" dirty="0"/>
              <a:t>. </a:t>
            </a:r>
            <a:r>
              <a:rPr lang="ko-KR" altLang="ko-KR" sz="1400" dirty="0"/>
              <a:t>하지만 장애인들인 경우 특히 시각장애인들인 경우 플래시로 만든 사이트 거나</a:t>
            </a:r>
            <a:r>
              <a:rPr lang="en-US" altLang="ko-KR" sz="1400" dirty="0"/>
              <a:t>, </a:t>
            </a:r>
            <a:r>
              <a:rPr lang="ko-KR" altLang="ko-KR" sz="1400" dirty="0"/>
              <a:t>이미지로 도배를 한 사이트인 경우</a:t>
            </a:r>
            <a:r>
              <a:rPr lang="en-US" altLang="ko-KR" sz="1400" dirty="0"/>
              <a:t>, </a:t>
            </a:r>
            <a:r>
              <a:rPr lang="ko-KR" altLang="ko-KR" sz="1400" dirty="0"/>
              <a:t>사용에 많은 어려움을 겪을 수 있습니다</a:t>
            </a:r>
            <a:r>
              <a:rPr lang="en-US" altLang="ko-KR" sz="1400" dirty="0"/>
              <a:t>. </a:t>
            </a:r>
            <a:r>
              <a:rPr lang="ko-KR" altLang="ko-KR" sz="1400" dirty="0"/>
              <a:t>왜냐하면 시각 장애인인 경우 화면 리더기를 이용해서 웹 사이트를 읽을 수 밖에 없는데</a:t>
            </a:r>
            <a:r>
              <a:rPr lang="en-US" altLang="ko-KR" sz="1400" dirty="0"/>
              <a:t>, </a:t>
            </a:r>
            <a:r>
              <a:rPr lang="ko-KR" altLang="ko-KR" sz="1400" dirty="0"/>
              <a:t>플래시나 이미지로만 구성된 사이트는 화면 리더기가 제대로 작동하지 않기 때문입니다</a:t>
            </a:r>
            <a:r>
              <a:rPr lang="en-US" altLang="ko-KR" sz="1400" dirty="0"/>
              <a:t>. </a:t>
            </a:r>
            <a:r>
              <a:rPr lang="ko-KR" altLang="ko-KR" sz="1400" dirty="0"/>
              <a:t>그래서 만약 해당 사이트를 장애인도 사용할 수 있게 처리하기 위해서는 장애인용 웹 사이트를 새로 만들어야 합니다</a:t>
            </a:r>
            <a:r>
              <a:rPr lang="en-US" altLang="ko-KR" sz="1400" dirty="0"/>
              <a:t>. </a:t>
            </a:r>
            <a:r>
              <a:rPr lang="ko-KR" altLang="ko-KR" sz="1400" dirty="0"/>
              <a:t>그렇게 되면 시간적</a:t>
            </a:r>
            <a:r>
              <a:rPr lang="en-US" altLang="ko-KR" sz="1400" dirty="0"/>
              <a:t>, </a:t>
            </a:r>
            <a:r>
              <a:rPr lang="ko-KR" altLang="ko-KR" sz="1400" dirty="0"/>
              <a:t>경제적으로 부담이 될 수 있습니다</a:t>
            </a:r>
            <a:r>
              <a:rPr lang="en-US" altLang="ko-KR" sz="1400" dirty="0"/>
              <a:t>. </a:t>
            </a:r>
            <a:r>
              <a:rPr lang="ko-KR" altLang="ko-KR" sz="1400" dirty="0"/>
              <a:t>웹 표준 사이트 인 경우 거의 모든 필수 요소는</a:t>
            </a:r>
            <a:r>
              <a:rPr lang="en-US" altLang="ko-KR" sz="1400" dirty="0"/>
              <a:t> HTML </a:t>
            </a:r>
            <a:r>
              <a:rPr lang="ko-KR" altLang="ko-KR" sz="1400" dirty="0"/>
              <a:t>태그와</a:t>
            </a:r>
            <a:r>
              <a:rPr lang="en-US" altLang="ko-KR" sz="1400" dirty="0"/>
              <a:t> CSS</a:t>
            </a:r>
            <a:r>
              <a:rPr lang="ko-KR" altLang="ko-KR" sz="1400" dirty="0"/>
              <a:t>로 구성되어 있기 때문에</a:t>
            </a:r>
            <a:r>
              <a:rPr lang="en-US" altLang="ko-KR" sz="1400" dirty="0"/>
              <a:t>, </a:t>
            </a:r>
            <a:r>
              <a:rPr lang="ko-KR" altLang="ko-KR" sz="1400" dirty="0"/>
              <a:t>일반인이나</a:t>
            </a:r>
            <a:r>
              <a:rPr lang="en-US" altLang="ko-KR" sz="1400" dirty="0"/>
              <a:t>, </a:t>
            </a:r>
            <a:r>
              <a:rPr lang="ko-KR" altLang="ko-KR" sz="1400" dirty="0"/>
              <a:t>장애인 모두에게 사용에 불편함이 없이 만들 수 있습니다</a:t>
            </a:r>
            <a:r>
              <a:rPr lang="en-US" altLang="ko-KR" sz="1400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ko-KR" altLang="ko-KR" sz="1400" dirty="0"/>
              <a:t>웹 표준은 구조</a:t>
            </a:r>
            <a:r>
              <a:rPr lang="en-US" altLang="ko-KR" sz="1400" dirty="0"/>
              <a:t>(HTML)</a:t>
            </a:r>
            <a:r>
              <a:rPr lang="ko-KR" altLang="ko-KR" sz="1400" dirty="0"/>
              <a:t>와 표현</a:t>
            </a:r>
            <a:r>
              <a:rPr lang="en-US" altLang="ko-KR" sz="1400" dirty="0"/>
              <a:t>(CSS)</a:t>
            </a:r>
            <a:r>
              <a:rPr lang="ko-KR" altLang="ko-KR" sz="1400" dirty="0"/>
              <a:t>을 분리해서 개발한다고 했습니다</a:t>
            </a:r>
            <a:r>
              <a:rPr lang="en-US" altLang="ko-KR" sz="1400" dirty="0"/>
              <a:t>. </a:t>
            </a:r>
            <a:r>
              <a:rPr lang="ko-KR" altLang="ko-KR" sz="1400" dirty="0"/>
              <a:t>웹 표준 방식으로 구조와 표현을 분리하게 되면</a:t>
            </a:r>
            <a:r>
              <a:rPr lang="en-US" altLang="ko-KR" sz="1400" dirty="0"/>
              <a:t>, HTML </a:t>
            </a:r>
            <a:r>
              <a:rPr lang="ko-KR" altLang="ko-KR" sz="1400" dirty="0"/>
              <a:t>파일의 크기가 구조와 표현을 분리하기 전 보다 확실히 작아지게 됩니다</a:t>
            </a:r>
            <a:r>
              <a:rPr lang="en-US" altLang="ko-KR" sz="1400" dirty="0"/>
              <a:t>.  </a:t>
            </a:r>
            <a:r>
              <a:rPr lang="ko-KR" altLang="ko-KR" sz="1400" dirty="0"/>
              <a:t>그 이유는</a:t>
            </a:r>
            <a:r>
              <a:rPr lang="en-US" altLang="ko-KR" sz="1400" dirty="0"/>
              <a:t> HTML </a:t>
            </a:r>
            <a:r>
              <a:rPr lang="ko-KR" altLang="ko-KR" sz="1400" dirty="0"/>
              <a:t>파일인 경우 각각의 파일을 호출 할 경우 매번 웹 서버에서 브라우저로 전송되지만</a:t>
            </a:r>
            <a:r>
              <a:rPr lang="en-US" altLang="ko-KR" sz="1400" dirty="0"/>
              <a:t>, CSS </a:t>
            </a:r>
            <a:r>
              <a:rPr lang="ko-KR" altLang="ko-KR" sz="1400" dirty="0"/>
              <a:t>인 경우</a:t>
            </a:r>
            <a:r>
              <a:rPr lang="en-US" altLang="ko-KR" sz="1400" dirty="0"/>
              <a:t>( </a:t>
            </a:r>
            <a:r>
              <a:rPr lang="ko-KR" altLang="ko-KR" sz="1400" dirty="0"/>
              <a:t>보통</a:t>
            </a:r>
            <a:r>
              <a:rPr lang="en-US" altLang="ko-KR" sz="1400" dirty="0"/>
              <a:t> CSS</a:t>
            </a:r>
            <a:r>
              <a:rPr lang="ko-KR" altLang="ko-KR" sz="1400" dirty="0"/>
              <a:t>는 파일이 하나이거나 많이도</a:t>
            </a:r>
            <a:r>
              <a:rPr lang="en-US" altLang="ko-KR" sz="1400" dirty="0"/>
              <a:t> 5</a:t>
            </a:r>
            <a:r>
              <a:rPr lang="ko-KR" altLang="ko-KR" sz="1400" dirty="0"/>
              <a:t>개를 넘지</a:t>
            </a:r>
            <a:r>
              <a:rPr lang="en-US" altLang="ko-KR" sz="1400" dirty="0"/>
              <a:t> </a:t>
            </a:r>
            <a:r>
              <a:rPr lang="ko-KR" altLang="ko-KR" sz="1400" dirty="0"/>
              <a:t>않음</a:t>
            </a:r>
            <a:r>
              <a:rPr lang="en-US" altLang="ko-KR" sz="1400" dirty="0"/>
              <a:t>) </a:t>
            </a:r>
            <a:r>
              <a:rPr lang="ko-KR" altLang="ko-KR" sz="1400" dirty="0"/>
              <a:t>한번 브라우저에서 로딩이 된 후에는 브라우저의 </a:t>
            </a:r>
            <a:r>
              <a:rPr lang="ko-KR" altLang="ko-KR" sz="1400" dirty="0" err="1"/>
              <a:t>캐쉬</a:t>
            </a:r>
            <a:r>
              <a:rPr lang="en-US" altLang="ko-KR" sz="1400" dirty="0"/>
              <a:t>(Cache)</a:t>
            </a:r>
            <a:r>
              <a:rPr lang="ko-KR" altLang="ko-KR" sz="1400" dirty="0"/>
              <a:t>에 저장되어 있습니다</a:t>
            </a:r>
            <a:r>
              <a:rPr lang="en-US" altLang="ko-KR" sz="1400" dirty="0"/>
              <a:t>. </a:t>
            </a:r>
            <a:r>
              <a:rPr lang="ko-KR" altLang="ko-KR" sz="1400" dirty="0"/>
              <a:t>따라서</a:t>
            </a:r>
            <a:r>
              <a:rPr lang="en-US" altLang="ko-KR" sz="1400" dirty="0"/>
              <a:t> CSS </a:t>
            </a:r>
            <a:r>
              <a:rPr lang="ko-KR" altLang="ko-KR" sz="1400" dirty="0"/>
              <a:t>속성이 변경되지 않는다면</a:t>
            </a:r>
            <a:r>
              <a:rPr lang="en-US" altLang="ko-KR" sz="1400" dirty="0"/>
              <a:t> CSS</a:t>
            </a:r>
            <a:r>
              <a:rPr lang="ko-KR" altLang="ko-KR" sz="1400" dirty="0"/>
              <a:t>는 메모리에 남아 있게 됩니다</a:t>
            </a:r>
            <a:r>
              <a:rPr lang="en-US" altLang="ko-KR" sz="1400" dirty="0"/>
              <a:t>.  </a:t>
            </a:r>
            <a:r>
              <a:rPr lang="ko-KR" altLang="ko-KR" sz="1400" dirty="0"/>
              <a:t>따라서</a:t>
            </a:r>
            <a:r>
              <a:rPr lang="en-US" altLang="ko-KR" sz="1400" dirty="0"/>
              <a:t> CSS</a:t>
            </a:r>
            <a:r>
              <a:rPr lang="ko-KR" altLang="ko-KR" sz="1400" dirty="0"/>
              <a:t>는</a:t>
            </a:r>
            <a:r>
              <a:rPr lang="en-US" altLang="ko-KR" sz="1400" dirty="0"/>
              <a:t> HTML </a:t>
            </a:r>
            <a:r>
              <a:rPr lang="ko-KR" altLang="ko-KR" sz="1400" dirty="0"/>
              <a:t>과 달리 계속해서 웹 서버에서 브라우저로 전송될 필요가 없기 때문에</a:t>
            </a:r>
            <a:r>
              <a:rPr lang="en-US" altLang="ko-KR" sz="1400" dirty="0"/>
              <a:t>, </a:t>
            </a:r>
            <a:r>
              <a:rPr lang="ko-KR" altLang="ko-KR" sz="1400" dirty="0"/>
              <a:t>그 만큼 인터넷 사용량이 적어지게 되는 것입니다</a:t>
            </a:r>
            <a:r>
              <a:rPr lang="en-US" altLang="ko-KR" sz="1400" dirty="0"/>
              <a:t>. </a:t>
            </a:r>
            <a:r>
              <a:rPr lang="ko-KR" altLang="ko-KR" sz="1400" dirty="0"/>
              <a:t>예를 들어 예전 방식의 사이트 개발 시</a:t>
            </a:r>
            <a:r>
              <a:rPr lang="en-US" altLang="ko-KR" sz="1400" dirty="0"/>
              <a:t> HTML </a:t>
            </a:r>
            <a:r>
              <a:rPr lang="ko-KR" altLang="ko-KR" sz="1400" dirty="0"/>
              <a:t>문서 하나가</a:t>
            </a:r>
            <a:r>
              <a:rPr lang="en-US" altLang="ko-KR" sz="1400" dirty="0"/>
              <a:t> 100KB</a:t>
            </a:r>
            <a:r>
              <a:rPr lang="ko-KR" altLang="ko-KR" sz="1400" dirty="0"/>
              <a:t>였다면</a:t>
            </a:r>
            <a:r>
              <a:rPr lang="en-US" altLang="ko-KR" sz="1400" dirty="0"/>
              <a:t>, </a:t>
            </a:r>
            <a:r>
              <a:rPr lang="ko-KR" altLang="ko-KR" sz="1400" dirty="0"/>
              <a:t>웹 표준을 준수하게 되면 최대</a:t>
            </a:r>
            <a:r>
              <a:rPr lang="en-US" altLang="ko-KR" sz="1400" dirty="0"/>
              <a:t> 80% </a:t>
            </a:r>
            <a:r>
              <a:rPr lang="ko-KR" altLang="ko-KR" sz="1400" dirty="0"/>
              <a:t>이상의 코드 감소효과가 있습니다</a:t>
            </a:r>
            <a:r>
              <a:rPr lang="en-US" altLang="ko-KR" sz="1400" dirty="0"/>
              <a:t>.</a:t>
            </a:r>
            <a:endParaRPr lang="ko-KR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/>
              <a:t> </a:t>
            </a:r>
            <a:endParaRPr lang="ko-KR" altLang="ko-KR" sz="1400" dirty="0"/>
          </a:p>
          <a:p>
            <a:pPr>
              <a:lnSpc>
                <a:spcPct val="150000"/>
              </a:lnSpc>
            </a:pP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6494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052736"/>
            <a:ext cx="864096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/>
              <a:t>KIPA</a:t>
            </a:r>
            <a:r>
              <a:rPr lang="ko-KR" altLang="ko-KR" sz="1400" dirty="0"/>
              <a:t>에서 발행한 실전 웹 표준 가이드</a:t>
            </a:r>
            <a:r>
              <a:rPr lang="en-US" altLang="ko-KR" sz="1400" dirty="0"/>
              <a:t>(2005.5)</a:t>
            </a:r>
            <a:r>
              <a:rPr lang="ko-KR" altLang="ko-KR" sz="1400" dirty="0"/>
              <a:t>를 인용한 내용입니다</a:t>
            </a:r>
            <a:r>
              <a:rPr lang="en-US" altLang="ko-KR" sz="1400" dirty="0"/>
              <a:t>.</a:t>
            </a:r>
            <a:endParaRPr lang="ko-KR" altLang="ko-KR" sz="1400" dirty="0"/>
          </a:p>
          <a:p>
            <a:pPr>
              <a:lnSpc>
                <a:spcPct val="150000"/>
              </a:lnSpc>
            </a:pPr>
            <a:r>
              <a:rPr lang="ko-KR" altLang="ko-KR" sz="1600" dirty="0">
                <a:solidFill>
                  <a:srgbClr val="FF0000"/>
                </a:solidFill>
              </a:rPr>
              <a:t>“실제로</a:t>
            </a:r>
            <a:r>
              <a:rPr lang="en-US" altLang="ko-KR" sz="1600" dirty="0">
                <a:solidFill>
                  <a:srgbClr val="FF0000"/>
                </a:solidFill>
              </a:rPr>
              <a:t> XHTML+CSS </a:t>
            </a:r>
            <a:r>
              <a:rPr lang="ko-KR" altLang="ko-KR" sz="1600" dirty="0">
                <a:solidFill>
                  <a:srgbClr val="FF0000"/>
                </a:solidFill>
              </a:rPr>
              <a:t>레이아웃으로 첫 화면을 개편한 미국 </a:t>
            </a:r>
            <a:r>
              <a:rPr lang="ko-KR" altLang="ko-KR" sz="1600" dirty="0" err="1">
                <a:solidFill>
                  <a:srgbClr val="FF0000"/>
                </a:solidFill>
              </a:rPr>
              <a:t>야후는</a:t>
            </a:r>
            <a:r>
              <a:rPr lang="ko-KR" altLang="ko-KR" sz="1600" dirty="0">
                <a:solidFill>
                  <a:srgbClr val="FF0000"/>
                </a:solidFill>
              </a:rPr>
              <a:t> 기존과 똑같은</a:t>
            </a:r>
            <a:r>
              <a:rPr lang="en-US" altLang="ko-KR" sz="1600" dirty="0">
                <a:solidFill>
                  <a:srgbClr val="FF0000"/>
                </a:solidFill>
              </a:rPr>
              <a:t> UI</a:t>
            </a:r>
            <a:r>
              <a:rPr lang="ko-KR" altLang="ko-KR" sz="1600" dirty="0">
                <a:solidFill>
                  <a:srgbClr val="FF0000"/>
                </a:solidFill>
              </a:rPr>
              <a:t>를 유지하면서도 첫 화면</a:t>
            </a:r>
            <a:r>
              <a:rPr lang="en-US" altLang="ko-KR" sz="1600" dirty="0">
                <a:solidFill>
                  <a:srgbClr val="FF0000"/>
                </a:solidFill>
              </a:rPr>
              <a:t> HTML </a:t>
            </a:r>
            <a:r>
              <a:rPr lang="ko-KR" altLang="ko-KR" sz="1600" dirty="0">
                <a:solidFill>
                  <a:srgbClr val="FF0000"/>
                </a:solidFill>
              </a:rPr>
              <a:t>파일 크기를</a:t>
            </a:r>
            <a:r>
              <a:rPr lang="en-US" altLang="ko-KR" sz="1600" dirty="0">
                <a:solidFill>
                  <a:srgbClr val="FF0000"/>
                </a:solidFill>
              </a:rPr>
              <a:t> 1/3 </a:t>
            </a:r>
            <a:r>
              <a:rPr lang="ko-KR" altLang="ko-KR" sz="1600" dirty="0">
                <a:solidFill>
                  <a:srgbClr val="FF0000"/>
                </a:solidFill>
              </a:rPr>
              <a:t>가량 줄였다고 한다</a:t>
            </a:r>
            <a:r>
              <a:rPr lang="en-US" altLang="ko-KR" sz="1600" dirty="0">
                <a:solidFill>
                  <a:srgbClr val="FF0000"/>
                </a:solidFill>
              </a:rPr>
              <a:t>. ESPN.com </a:t>
            </a:r>
            <a:r>
              <a:rPr lang="ko-KR" altLang="ko-KR" sz="1600" dirty="0">
                <a:solidFill>
                  <a:srgbClr val="FF0000"/>
                </a:solidFill>
              </a:rPr>
              <a:t>의 경우</a:t>
            </a:r>
            <a:r>
              <a:rPr lang="en-US" altLang="ko-KR" sz="1600" dirty="0">
                <a:solidFill>
                  <a:srgbClr val="FF0000"/>
                </a:solidFill>
              </a:rPr>
              <a:t> 50kb</a:t>
            </a:r>
            <a:r>
              <a:rPr lang="ko-KR" altLang="ko-KR" sz="1600" dirty="0">
                <a:solidFill>
                  <a:srgbClr val="FF0000"/>
                </a:solidFill>
              </a:rPr>
              <a:t>의 파일 크기가 감소했고</a:t>
            </a:r>
            <a:r>
              <a:rPr lang="en-US" altLang="ko-KR" sz="1600" dirty="0">
                <a:solidFill>
                  <a:srgbClr val="FF0000"/>
                </a:solidFill>
              </a:rPr>
              <a:t> MSN.com </a:t>
            </a:r>
            <a:r>
              <a:rPr lang="ko-KR" altLang="ko-KR" sz="1600" dirty="0">
                <a:solidFill>
                  <a:srgbClr val="FF0000"/>
                </a:solidFill>
              </a:rPr>
              <a:t>과</a:t>
            </a:r>
            <a:r>
              <a:rPr lang="en-US" altLang="ko-KR" sz="1600" dirty="0">
                <a:solidFill>
                  <a:srgbClr val="FF0000"/>
                </a:solidFill>
              </a:rPr>
              <a:t> Wired.com</a:t>
            </a:r>
            <a:r>
              <a:rPr lang="ko-KR" altLang="ko-KR" sz="1600" dirty="0">
                <a:solidFill>
                  <a:srgbClr val="FF0000"/>
                </a:solidFill>
              </a:rPr>
              <a:t>은 각각</a:t>
            </a:r>
            <a:r>
              <a:rPr lang="en-US" altLang="ko-KR" sz="1600" dirty="0">
                <a:solidFill>
                  <a:srgbClr val="FF0000"/>
                </a:solidFill>
              </a:rPr>
              <a:t> 64%, 62% </a:t>
            </a:r>
            <a:r>
              <a:rPr lang="ko-KR" altLang="ko-KR" sz="1600" dirty="0">
                <a:solidFill>
                  <a:srgbClr val="FF0000"/>
                </a:solidFill>
              </a:rPr>
              <a:t>가량 줄었다고 하며</a:t>
            </a:r>
            <a:r>
              <a:rPr lang="en-US" altLang="ko-KR" sz="1600" dirty="0">
                <a:solidFill>
                  <a:srgbClr val="FF0000"/>
                </a:solidFill>
              </a:rPr>
              <a:t>, MSN.com </a:t>
            </a:r>
            <a:r>
              <a:rPr lang="ko-KR" altLang="ko-KR" sz="1600" dirty="0">
                <a:solidFill>
                  <a:srgbClr val="FF0000"/>
                </a:solidFill>
              </a:rPr>
              <a:t>의 경우 하루</a:t>
            </a:r>
            <a:r>
              <a:rPr lang="en-US" altLang="ko-KR" sz="1600" dirty="0">
                <a:solidFill>
                  <a:srgbClr val="FF0000"/>
                </a:solidFill>
              </a:rPr>
              <a:t> 940GB</a:t>
            </a:r>
            <a:r>
              <a:rPr lang="ko-KR" altLang="ko-KR" sz="1600" dirty="0">
                <a:solidFill>
                  <a:srgbClr val="FF0000"/>
                </a:solidFill>
              </a:rPr>
              <a:t>의 </a:t>
            </a:r>
            <a:r>
              <a:rPr lang="ko-KR" altLang="ko-KR" sz="1600" dirty="0" err="1">
                <a:solidFill>
                  <a:srgbClr val="FF0000"/>
                </a:solidFill>
              </a:rPr>
              <a:t>트래픽</a:t>
            </a:r>
            <a:r>
              <a:rPr lang="ko-KR" altLang="ko-KR" sz="1600" dirty="0">
                <a:solidFill>
                  <a:srgbClr val="FF0000"/>
                </a:solidFill>
              </a:rPr>
              <a:t> 감소 효과를 보았다”</a:t>
            </a:r>
          </a:p>
          <a:p>
            <a:pPr>
              <a:lnSpc>
                <a:spcPct val="150000"/>
              </a:lnSpc>
            </a:pPr>
            <a:r>
              <a:rPr lang="en-US" altLang="ko-KR" sz="1400" dirty="0"/>
              <a:t>100KB</a:t>
            </a:r>
            <a:r>
              <a:rPr lang="ko-KR" altLang="ko-KR" sz="1400" dirty="0"/>
              <a:t>가 아주 작은 수 같지만</a:t>
            </a:r>
            <a:r>
              <a:rPr lang="en-US" altLang="ko-KR" sz="1400" dirty="0"/>
              <a:t>, </a:t>
            </a:r>
            <a:r>
              <a:rPr lang="ko-KR" altLang="ko-KR" sz="1400" dirty="0"/>
              <a:t>이 사이트가 </a:t>
            </a:r>
            <a:r>
              <a:rPr lang="ko-KR" altLang="ko-KR" sz="1400" dirty="0" err="1"/>
              <a:t>구글이나</a:t>
            </a:r>
            <a:r>
              <a:rPr lang="ko-KR" altLang="ko-KR" sz="1400" dirty="0"/>
              <a:t> 다음</a:t>
            </a:r>
            <a:r>
              <a:rPr lang="en-US" altLang="ko-KR" sz="1400" dirty="0"/>
              <a:t>, </a:t>
            </a:r>
            <a:r>
              <a:rPr lang="ko-KR" altLang="ko-KR" sz="1400" dirty="0" err="1"/>
              <a:t>네이버</a:t>
            </a:r>
            <a:r>
              <a:rPr lang="ko-KR" altLang="ko-KR" sz="1400" dirty="0"/>
              <a:t> 같은 곳이면 하루에 방문자만</a:t>
            </a:r>
            <a:r>
              <a:rPr lang="en-US" altLang="ko-KR" sz="1400" dirty="0"/>
              <a:t> 10</a:t>
            </a:r>
            <a:r>
              <a:rPr lang="ko-KR" altLang="ko-KR" sz="1400" dirty="0"/>
              <a:t>만이 넘어갑니다</a:t>
            </a:r>
            <a:r>
              <a:rPr lang="en-US" altLang="ko-KR" sz="1400" dirty="0"/>
              <a:t>. </a:t>
            </a:r>
            <a:r>
              <a:rPr lang="ko-KR" altLang="ko-KR" sz="1400" dirty="0"/>
              <a:t>그렇다면</a:t>
            </a:r>
            <a:r>
              <a:rPr lang="en-US" altLang="ko-KR" sz="1400" dirty="0"/>
              <a:t>, &lt;100KB x 10</a:t>
            </a:r>
            <a:r>
              <a:rPr lang="ko-KR" altLang="ko-KR" sz="1400" dirty="0"/>
              <a:t>만</a:t>
            </a:r>
            <a:r>
              <a:rPr lang="en-US" altLang="ko-KR" sz="1400" dirty="0"/>
              <a:t>&gt;</a:t>
            </a:r>
            <a:r>
              <a:rPr lang="ko-KR" altLang="ko-KR" sz="1400" dirty="0"/>
              <a:t>은</a:t>
            </a:r>
            <a:r>
              <a:rPr lang="en-US" altLang="ko-KR" sz="1400" dirty="0"/>
              <a:t> 1,000</a:t>
            </a:r>
            <a:r>
              <a:rPr lang="ko-KR" altLang="ko-KR" sz="1400" dirty="0"/>
              <a:t>만</a:t>
            </a:r>
            <a:r>
              <a:rPr lang="en-US" altLang="ko-KR" sz="1400" dirty="0"/>
              <a:t>KB</a:t>
            </a:r>
            <a:r>
              <a:rPr lang="ko-KR" altLang="ko-KR" sz="1400" dirty="0"/>
              <a:t>의 </a:t>
            </a:r>
            <a:r>
              <a:rPr lang="ko-KR" altLang="ko-KR" sz="1400" dirty="0" err="1"/>
              <a:t>트래픽이</a:t>
            </a:r>
            <a:r>
              <a:rPr lang="ko-KR" altLang="ko-KR" sz="1400" dirty="0"/>
              <a:t> 몰리게 되는 것입니다</a:t>
            </a:r>
            <a:r>
              <a:rPr lang="en-US" altLang="ko-KR" sz="1400" dirty="0"/>
              <a:t>. </a:t>
            </a:r>
            <a:r>
              <a:rPr lang="ko-KR" altLang="ko-KR" sz="1400" dirty="0"/>
              <a:t>그렇게 되면 웹 서버에 많은 부하를 주게 되고 웹 서버는 방문객의 </a:t>
            </a:r>
            <a:r>
              <a:rPr lang="ko-KR" altLang="ko-KR" sz="1400" dirty="0" err="1"/>
              <a:t>트래픽을</a:t>
            </a:r>
            <a:r>
              <a:rPr lang="ko-KR" altLang="ko-KR" sz="1400" dirty="0"/>
              <a:t> 유지하기 위해 더 많은 서버를 사용하게 되어 더 많은 전기를 소모하게 됩니다</a:t>
            </a:r>
            <a:r>
              <a:rPr lang="en-US" altLang="ko-KR" sz="1400" dirty="0"/>
              <a:t>. </a:t>
            </a:r>
            <a:endParaRPr lang="ko-KR" altLang="ko-KR" sz="1400" dirty="0"/>
          </a:p>
          <a:p>
            <a:pPr>
              <a:lnSpc>
                <a:spcPct val="150000"/>
              </a:lnSpc>
            </a:pPr>
            <a:r>
              <a:rPr lang="ko-KR" altLang="ko-KR" sz="1400" dirty="0"/>
              <a:t>하지만 웹 표준을 준수하여</a:t>
            </a:r>
            <a:r>
              <a:rPr lang="en-US" altLang="ko-KR" sz="1400" dirty="0"/>
              <a:t> 20KB</a:t>
            </a:r>
            <a:r>
              <a:rPr lang="ko-KR" altLang="ko-KR" sz="1400" dirty="0"/>
              <a:t>로 줄어든 페이지는 </a:t>
            </a:r>
            <a:r>
              <a:rPr lang="en-US" altLang="ko-KR" sz="1400" dirty="0"/>
              <a:t>2</a:t>
            </a:r>
            <a:r>
              <a:rPr lang="ko-KR" altLang="ko-KR" sz="1400" dirty="0"/>
              <a:t>백만</a:t>
            </a:r>
            <a:r>
              <a:rPr lang="en-US" altLang="ko-KR" sz="1400" dirty="0"/>
              <a:t>KB</a:t>
            </a:r>
            <a:r>
              <a:rPr lang="ko-KR" altLang="ko-KR" sz="1400" dirty="0"/>
              <a:t>의 </a:t>
            </a:r>
            <a:r>
              <a:rPr lang="ko-KR" altLang="ko-KR" sz="1400" dirty="0" err="1"/>
              <a:t>트래픽이</a:t>
            </a:r>
            <a:r>
              <a:rPr lang="ko-KR" altLang="ko-KR" sz="1400" dirty="0"/>
              <a:t> 발생하는 것입니다</a:t>
            </a:r>
            <a:r>
              <a:rPr lang="en-US" altLang="ko-KR" sz="1400" dirty="0"/>
              <a:t>. </a:t>
            </a:r>
            <a:r>
              <a:rPr lang="ko-KR" altLang="ko-KR" sz="1400" dirty="0"/>
              <a:t>예를 들어 서버 한 대당 처리할 수 있는 </a:t>
            </a:r>
            <a:r>
              <a:rPr lang="ko-KR" altLang="ko-KR" sz="1400" dirty="0" err="1"/>
              <a:t>트래픽이</a:t>
            </a:r>
            <a:r>
              <a:rPr lang="en-US" altLang="ko-KR" sz="1400" dirty="0"/>
              <a:t> 2</a:t>
            </a:r>
            <a:r>
              <a:rPr lang="ko-KR" altLang="ko-KR" sz="1400" dirty="0"/>
              <a:t>백만</a:t>
            </a:r>
            <a:r>
              <a:rPr lang="en-US" altLang="ko-KR" sz="1400" dirty="0"/>
              <a:t>KB</a:t>
            </a:r>
            <a:r>
              <a:rPr lang="ko-KR" altLang="ko-KR" sz="1400" dirty="0"/>
              <a:t>라면 이전 방식의 웹 페이지는 서버가</a:t>
            </a:r>
            <a:r>
              <a:rPr lang="en-US" altLang="ko-KR" sz="1400" dirty="0"/>
              <a:t> 5</a:t>
            </a:r>
            <a:r>
              <a:rPr lang="ko-KR" altLang="ko-KR" sz="1400" dirty="0"/>
              <a:t>대 필요하던 것을 이제는</a:t>
            </a:r>
            <a:r>
              <a:rPr lang="en-US" altLang="ko-KR" sz="1400" dirty="0"/>
              <a:t> 1</a:t>
            </a:r>
            <a:r>
              <a:rPr lang="ko-KR" altLang="ko-KR" sz="1400" dirty="0"/>
              <a:t>대로 감당할 수 있을 수 있습니다</a:t>
            </a:r>
            <a:r>
              <a:rPr lang="en-US" altLang="ko-KR" sz="1400" dirty="0"/>
              <a:t>. </a:t>
            </a:r>
            <a:endParaRPr lang="ko-KR" altLang="ko-KR" sz="1400" dirty="0"/>
          </a:p>
          <a:p>
            <a:pPr>
              <a:lnSpc>
                <a:spcPct val="150000"/>
              </a:lnSpc>
            </a:pPr>
            <a:r>
              <a:rPr lang="ko-KR" altLang="ko-KR" sz="1400" dirty="0"/>
              <a:t>또한 사용자들도 이전에 비해 더 빨리 웹 페이지가 화면에 뜨기 때문에</a:t>
            </a:r>
            <a:r>
              <a:rPr lang="en-US" altLang="ko-KR" sz="1400" dirty="0"/>
              <a:t>, </a:t>
            </a:r>
            <a:r>
              <a:rPr lang="ko-KR" altLang="ko-KR" sz="1400" dirty="0"/>
              <a:t>훨씬 짧은 시간에 작업을 끝낼 수 있습니다</a:t>
            </a:r>
            <a:r>
              <a:rPr lang="en-US" altLang="ko-KR" sz="1400" dirty="0"/>
              <a:t>.</a:t>
            </a:r>
            <a:endParaRPr lang="ko-KR" altLang="ko-KR" sz="1400" dirty="0"/>
          </a:p>
          <a:p>
            <a:pPr>
              <a:lnSpc>
                <a:spcPct val="150000"/>
              </a:lnSpc>
            </a:pP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3298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113" y="908720"/>
            <a:ext cx="8784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1400" dirty="0"/>
              <a:t>실제로 웹 표준을 준수하면서 만든 웹 페이지와 웹 표준이 아닌</a:t>
            </a:r>
            <a:r>
              <a:rPr lang="en-US" altLang="ko-KR" sz="1400" dirty="0"/>
              <a:t> HTML </a:t>
            </a:r>
            <a:r>
              <a:rPr lang="ko-KR" altLang="ko-KR" sz="1400" dirty="0"/>
              <a:t>만으로 만든 웹 페이지를 비교해 보도록 하겠습니다</a:t>
            </a:r>
            <a:r>
              <a:rPr lang="en-US" altLang="ko-KR" sz="1400" dirty="0"/>
              <a:t>. </a:t>
            </a:r>
            <a:endParaRPr lang="ko-KR" altLang="ko-KR" sz="1400" dirty="0"/>
          </a:p>
          <a:p>
            <a:endParaRPr lang="ko-KR" altLang="en-US" sz="1400" dirty="0"/>
          </a:p>
        </p:txBody>
      </p:sp>
      <p:pic>
        <p:nvPicPr>
          <p:cNvPr id="3" name="그림 2" descr="C:\Users\Michael\AppData\Local\Temp\SNAGHTML1ee9fb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4121863" cy="335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그림 3" descr="C:\Users\Michael\AppData\Local\Temp\SNAGHTML1f10b4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4122340" cy="33556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395536" y="5301208"/>
            <a:ext cx="4121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[</a:t>
            </a:r>
            <a:r>
              <a:rPr lang="ko-KR" altLang="ko-KR" sz="1200" dirty="0"/>
              <a:t>그림</a:t>
            </a:r>
            <a:r>
              <a:rPr lang="en-US" altLang="ko-KR" sz="1200" dirty="0"/>
              <a:t> </a:t>
            </a:r>
            <a:r>
              <a:rPr lang="en-US" altLang="ko-KR" sz="1200" dirty="0" smtClean="0"/>
              <a:t>1-5</a:t>
            </a:r>
            <a:r>
              <a:rPr lang="en-US" altLang="ko-KR" sz="1200" dirty="0"/>
              <a:t>] </a:t>
            </a:r>
            <a:r>
              <a:rPr lang="ko-KR" altLang="ko-KR" sz="1200" dirty="0"/>
              <a:t>비 웹 표준 방식으로 제작된 웹 </a:t>
            </a:r>
            <a:r>
              <a:rPr lang="ko-KR" altLang="ko-KR" sz="1200" dirty="0" smtClean="0"/>
              <a:t>사이트</a:t>
            </a:r>
            <a:endParaRPr lang="en-US" altLang="ko-KR" sz="1200" dirty="0" smtClean="0"/>
          </a:p>
          <a:p>
            <a:endParaRPr lang="en-US" altLang="ko-KR" sz="1200" dirty="0" smtClean="0"/>
          </a:p>
          <a:p>
            <a:r>
              <a:rPr lang="en-US" altLang="ko-KR" sz="1200" dirty="0"/>
              <a:t>Example/part1/section1/nonstandard.html</a:t>
            </a:r>
            <a:endParaRPr lang="ko-KR" altLang="ko-KR" sz="1200" dirty="0"/>
          </a:p>
          <a:p>
            <a:r>
              <a:rPr lang="ko-KR" altLang="ko-KR" sz="1200" dirty="0" smtClean="0"/>
              <a:t> </a:t>
            </a:r>
            <a:endParaRPr lang="ko-KR" altLang="ko-KR" sz="1200" dirty="0"/>
          </a:p>
        </p:txBody>
      </p:sp>
      <p:sp>
        <p:nvSpPr>
          <p:cNvPr id="7" name="직사각형 6"/>
          <p:cNvSpPr/>
          <p:nvPr/>
        </p:nvSpPr>
        <p:spPr>
          <a:xfrm>
            <a:off x="4788024" y="53012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/>
              <a:t>[</a:t>
            </a:r>
            <a:r>
              <a:rPr lang="ko-KR" altLang="ko-KR" sz="1200" dirty="0"/>
              <a:t>그림</a:t>
            </a:r>
            <a:r>
              <a:rPr lang="en-US" altLang="ko-KR" sz="1200" dirty="0"/>
              <a:t> </a:t>
            </a:r>
            <a:r>
              <a:rPr lang="en-US" altLang="ko-KR" sz="1200" dirty="0" smtClean="0"/>
              <a:t>1-6</a:t>
            </a:r>
            <a:r>
              <a:rPr lang="en-US" altLang="ko-KR" sz="1200" dirty="0"/>
              <a:t>] </a:t>
            </a:r>
            <a:r>
              <a:rPr lang="ko-KR" altLang="ko-KR" sz="1200" dirty="0"/>
              <a:t>웹 표준 방식으로 제작된 웹 사이트 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Example/part1/section1/html5.html</a:t>
            </a:r>
            <a:endParaRPr lang="ko-KR" altLang="ko-KR" sz="1200" dirty="0"/>
          </a:p>
        </p:txBody>
      </p:sp>
    </p:spTree>
    <p:extLst>
      <p:ext uri="{BB962C8B-B14F-4D97-AF65-F5344CB8AC3E}">
        <p14:creationId xmlns:p14="http://schemas.microsoft.com/office/powerpoint/2010/main" val="420564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80728"/>
            <a:ext cx="8640960" cy="457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/>
              <a:t>[</a:t>
            </a:r>
            <a:r>
              <a:rPr lang="ko-KR" altLang="ko-KR" sz="1400" dirty="0"/>
              <a:t>그림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1-5</a:t>
            </a:r>
            <a:r>
              <a:rPr lang="en-US" altLang="ko-KR" sz="1400" dirty="0"/>
              <a:t>]</a:t>
            </a:r>
            <a:r>
              <a:rPr lang="ko-KR" altLang="ko-KR" sz="1400" dirty="0"/>
              <a:t>은 테이블을 이용해서 만들어진 사이트이고</a:t>
            </a:r>
            <a:r>
              <a:rPr lang="en-US" altLang="ko-KR" sz="1400" dirty="0"/>
              <a:t>, [</a:t>
            </a:r>
            <a:r>
              <a:rPr lang="ko-KR" altLang="ko-KR" sz="1400" dirty="0"/>
              <a:t>그림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1-6</a:t>
            </a:r>
            <a:r>
              <a:rPr lang="en-US" altLang="ko-KR" sz="1400" dirty="0"/>
              <a:t>]</a:t>
            </a:r>
            <a:r>
              <a:rPr lang="ko-KR" altLang="ko-KR" sz="1400" dirty="0"/>
              <a:t>인 경우에는 웹 표준 방식으로 만들어진 사이트입니다</a:t>
            </a:r>
            <a:r>
              <a:rPr lang="en-US" altLang="ko-KR" sz="1400" dirty="0"/>
              <a:t>. </a:t>
            </a:r>
            <a:r>
              <a:rPr lang="ko-KR" altLang="ko-KR" sz="1400" dirty="0"/>
              <a:t>두 사이트는 브라우저에서 보시면 거의 비슷하게 보입니다</a:t>
            </a:r>
            <a:r>
              <a:rPr lang="en-US" altLang="ko-KR" sz="1400" dirty="0"/>
              <a:t>. </a:t>
            </a:r>
            <a:r>
              <a:rPr lang="ko-KR" altLang="ko-KR" sz="1400" dirty="0"/>
              <a:t>하지만</a:t>
            </a:r>
            <a:r>
              <a:rPr lang="en-US" altLang="ko-KR" sz="1400" dirty="0"/>
              <a:t> [</a:t>
            </a:r>
            <a:r>
              <a:rPr lang="ko-KR" altLang="ko-KR" sz="1400" dirty="0"/>
              <a:t>그림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1-5</a:t>
            </a:r>
            <a:r>
              <a:rPr lang="en-US" altLang="ko-KR" sz="1400" dirty="0"/>
              <a:t>] </a:t>
            </a:r>
            <a:r>
              <a:rPr lang="ko-KR" altLang="ko-KR" sz="1400" dirty="0"/>
              <a:t>인 경우</a:t>
            </a:r>
            <a:r>
              <a:rPr lang="en-US" altLang="ko-KR" sz="1400" dirty="0"/>
              <a:t> HTML </a:t>
            </a:r>
            <a:r>
              <a:rPr lang="ko-KR" altLang="ko-KR" sz="1400" dirty="0"/>
              <a:t>태그에서 테이블 태그로 사이트 디자인을 한 반면</a:t>
            </a:r>
            <a:r>
              <a:rPr lang="en-US" altLang="ko-KR" sz="1400" dirty="0"/>
              <a:t>, [</a:t>
            </a:r>
            <a:r>
              <a:rPr lang="ko-KR" altLang="ko-KR" sz="1400" dirty="0"/>
              <a:t>그림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1-6</a:t>
            </a:r>
            <a:r>
              <a:rPr lang="en-US" altLang="ko-KR" sz="1400" dirty="0"/>
              <a:t>]</a:t>
            </a:r>
            <a:r>
              <a:rPr lang="ko-KR" altLang="ko-KR" sz="1400" dirty="0"/>
              <a:t>인 경우 테이블 태그는 전혀 사용되지 않았습니다</a:t>
            </a:r>
            <a:r>
              <a:rPr lang="en-US" altLang="ko-KR" sz="1400" dirty="0"/>
              <a:t>. </a:t>
            </a:r>
            <a:r>
              <a:rPr lang="ko-KR" altLang="ko-KR" sz="1400" dirty="0"/>
              <a:t>특히 예제로 제공된</a:t>
            </a:r>
            <a:r>
              <a:rPr lang="en-US" altLang="ko-KR" sz="1400" dirty="0"/>
              <a:t> HTML </a:t>
            </a:r>
            <a:r>
              <a:rPr lang="ko-KR" altLang="ko-KR" sz="1400" dirty="0"/>
              <a:t>코드를 비교해 보면</a:t>
            </a:r>
            <a:r>
              <a:rPr lang="en-US" altLang="ko-KR" sz="1400" dirty="0"/>
              <a:t>, </a:t>
            </a:r>
            <a:r>
              <a:rPr lang="ko-KR" altLang="ko-KR" sz="1400" dirty="0"/>
              <a:t>코드에서는 엄청난 차이가 있습니다</a:t>
            </a:r>
            <a:r>
              <a:rPr lang="en-US" altLang="ko-KR" sz="1400" dirty="0"/>
              <a:t>. [</a:t>
            </a:r>
            <a:r>
              <a:rPr lang="ko-KR" altLang="ko-KR" sz="1400" dirty="0"/>
              <a:t>그림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1-7</a:t>
            </a:r>
            <a:r>
              <a:rPr lang="en-US" altLang="ko-KR" sz="1400" dirty="0"/>
              <a:t>]</a:t>
            </a:r>
            <a:r>
              <a:rPr lang="ko-KR" altLang="ko-KR" sz="1400" dirty="0"/>
              <a:t>을 보시면 사이트의 거의 모든 요소가 테이블 태그를 사용된 것을 알 수 있습니다</a:t>
            </a:r>
            <a:r>
              <a:rPr lang="en-US" altLang="ko-KR" sz="1400" dirty="0"/>
              <a:t>. </a:t>
            </a:r>
            <a:r>
              <a:rPr lang="ko-KR" altLang="ko-KR" sz="1400" dirty="0"/>
              <a:t>소스 코드가 아주 복잡하고 향후 사이트를 수정할 경우</a:t>
            </a:r>
            <a:r>
              <a:rPr lang="en-US" altLang="ko-KR" sz="1400" dirty="0"/>
              <a:t>, </a:t>
            </a:r>
            <a:r>
              <a:rPr lang="ko-KR" altLang="ko-KR" sz="1400" dirty="0"/>
              <a:t>어려움을 겪을 수도 있습니다</a:t>
            </a:r>
            <a:r>
              <a:rPr lang="en-US" altLang="ko-KR" sz="1400" dirty="0"/>
              <a:t>. </a:t>
            </a:r>
            <a:r>
              <a:rPr lang="ko-KR" altLang="ko-KR" sz="1400" dirty="0"/>
              <a:t>반면</a:t>
            </a:r>
            <a:r>
              <a:rPr lang="en-US" altLang="ko-KR" sz="1400" dirty="0"/>
              <a:t> [</a:t>
            </a:r>
            <a:r>
              <a:rPr lang="ko-KR" altLang="ko-KR" sz="1400" dirty="0"/>
              <a:t>그림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1-8</a:t>
            </a:r>
            <a:r>
              <a:rPr lang="en-US" altLang="ko-KR" sz="1400" dirty="0"/>
              <a:t>]</a:t>
            </a:r>
            <a:r>
              <a:rPr lang="ko-KR" altLang="ko-KR" sz="1400" dirty="0"/>
              <a:t>을 보시면</a:t>
            </a:r>
            <a:r>
              <a:rPr lang="en-US" altLang="ko-KR" sz="1400" dirty="0"/>
              <a:t> HTML </a:t>
            </a:r>
            <a:r>
              <a:rPr lang="ko-KR" altLang="ko-KR" sz="1400" dirty="0"/>
              <a:t>코드는 아주 간결하게 구성되어 있는 것을 확인할 수 있습니다</a:t>
            </a:r>
            <a:r>
              <a:rPr lang="en-US" altLang="ko-KR" sz="1400" dirty="0"/>
              <a:t>. [</a:t>
            </a:r>
            <a:r>
              <a:rPr lang="ko-KR" altLang="ko-KR" sz="1400" dirty="0"/>
              <a:t>그림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1-7</a:t>
            </a:r>
            <a:r>
              <a:rPr lang="en-US" altLang="ko-KR" sz="1400" dirty="0"/>
              <a:t>]</a:t>
            </a:r>
            <a:r>
              <a:rPr lang="ko-KR" altLang="ko-KR" sz="1400" dirty="0"/>
              <a:t>에서는 코드 내부에 그래픽 이미지가 많이 삽입된 반면</a:t>
            </a:r>
            <a:r>
              <a:rPr lang="en-US" altLang="ko-KR" sz="1400" dirty="0"/>
              <a:t> [</a:t>
            </a:r>
            <a:r>
              <a:rPr lang="ko-KR" altLang="ko-KR" sz="1400" dirty="0"/>
              <a:t>그림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1-8</a:t>
            </a:r>
            <a:r>
              <a:rPr lang="en-US" altLang="ko-KR" sz="1400" dirty="0"/>
              <a:t>]</a:t>
            </a:r>
            <a:r>
              <a:rPr lang="ko-KR" altLang="ko-KR" sz="1400" dirty="0"/>
              <a:t>에서는 코드 내부에 특정 이미지 이외에는 그래픽 이지미가 거의 없다는 것을 알 수 있습니다</a:t>
            </a:r>
            <a:r>
              <a:rPr lang="en-US" altLang="ko-KR" sz="1400" dirty="0"/>
              <a:t>. </a:t>
            </a:r>
            <a:r>
              <a:rPr lang="ko-KR" altLang="ko-KR" sz="1400" dirty="0"/>
              <a:t>다만</a:t>
            </a:r>
            <a:r>
              <a:rPr lang="en-US" altLang="ko-KR" sz="1400" dirty="0"/>
              <a:t> [</a:t>
            </a:r>
            <a:r>
              <a:rPr lang="ko-KR" altLang="ko-KR" sz="1400" dirty="0"/>
              <a:t>그림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1-7</a:t>
            </a:r>
            <a:r>
              <a:rPr lang="en-US" altLang="ko-KR" sz="1400" dirty="0"/>
              <a:t>]</a:t>
            </a:r>
            <a:r>
              <a:rPr lang="ko-KR" altLang="ko-KR" sz="1400" dirty="0"/>
              <a:t>에서 사용된 그래픽 이미지들이</a:t>
            </a:r>
            <a:r>
              <a:rPr lang="en-US" altLang="ko-KR" sz="1400" dirty="0"/>
              <a:t> [</a:t>
            </a:r>
            <a:r>
              <a:rPr lang="ko-KR" altLang="ko-KR" sz="1400" dirty="0"/>
              <a:t>그림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1-8</a:t>
            </a:r>
            <a:r>
              <a:rPr lang="en-US" altLang="ko-KR" sz="1400" dirty="0"/>
              <a:t>]</a:t>
            </a:r>
            <a:r>
              <a:rPr lang="ko-KR" altLang="ko-KR" sz="1400" dirty="0"/>
              <a:t>에서는</a:t>
            </a:r>
            <a:r>
              <a:rPr lang="en-US" altLang="ko-KR" sz="1400" dirty="0"/>
              <a:t> CSS </a:t>
            </a:r>
            <a:r>
              <a:rPr lang="ko-KR" altLang="ko-KR" sz="1400" dirty="0"/>
              <a:t>파일 내부에 배경이미지로 처리되었습니다</a:t>
            </a:r>
            <a:r>
              <a:rPr lang="en-US" altLang="ko-KR" sz="1400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ko-KR" altLang="ko-KR" sz="1400" dirty="0"/>
              <a:t>특히 두 사이트들은 브라우저에서 스타일을 제거할 경우 엄청난 차이를 느낄 수 있습니다</a:t>
            </a:r>
            <a:r>
              <a:rPr lang="en-US" altLang="ko-KR" sz="1400" dirty="0"/>
              <a:t>.</a:t>
            </a:r>
            <a:endParaRPr lang="ko-KR" altLang="ko-KR" sz="1400" dirty="0"/>
          </a:p>
          <a:p>
            <a:pPr>
              <a:lnSpc>
                <a:spcPct val="150000"/>
              </a:lnSpc>
            </a:pPr>
            <a:endParaRPr lang="ko-KR" altLang="ko-KR" sz="1400" dirty="0"/>
          </a:p>
          <a:p>
            <a:pPr>
              <a:lnSpc>
                <a:spcPct val="150000"/>
              </a:lnSpc>
            </a:pP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2692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C:\Users\Michael\AppData\Local\Temp\SNAGHTML201079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00" y="764704"/>
            <a:ext cx="3616028" cy="565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C:\Users\Michael\AppData\Local\Temp\SNAGHTML2012239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35077"/>
            <a:ext cx="3583626" cy="56140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99690" y="6525344"/>
            <a:ext cx="403244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ko-KR" sz="1200" dirty="0"/>
              <a:t>[</a:t>
            </a:r>
            <a:r>
              <a:rPr lang="ko-KR" altLang="ko-KR" sz="1200" dirty="0"/>
              <a:t>그림</a:t>
            </a:r>
            <a:r>
              <a:rPr lang="en-US" altLang="ko-KR" sz="1200" dirty="0"/>
              <a:t> </a:t>
            </a:r>
            <a:r>
              <a:rPr lang="en-US" altLang="ko-KR" sz="1200" dirty="0" smtClean="0"/>
              <a:t>1-7</a:t>
            </a:r>
            <a:r>
              <a:rPr lang="en-US" altLang="ko-KR" sz="1200" dirty="0"/>
              <a:t>] </a:t>
            </a:r>
            <a:r>
              <a:rPr lang="ko-KR" altLang="ko-KR" sz="1200" dirty="0"/>
              <a:t>테이블 태그로 구성된 웹 페이지 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5508104" y="6428129"/>
            <a:ext cx="2738250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ko-KR" sz="1200" dirty="0"/>
              <a:t>[</a:t>
            </a:r>
            <a:r>
              <a:rPr lang="ko-KR" altLang="ko-KR" sz="1200" dirty="0"/>
              <a:t>그림</a:t>
            </a:r>
            <a:r>
              <a:rPr lang="en-US" altLang="ko-KR" sz="1200" dirty="0"/>
              <a:t> </a:t>
            </a:r>
            <a:r>
              <a:rPr lang="en-US" altLang="ko-KR" sz="1200" dirty="0" smtClean="0"/>
              <a:t>1-8</a:t>
            </a:r>
            <a:r>
              <a:rPr lang="en-US" altLang="ko-KR" sz="1200" dirty="0"/>
              <a:t>] </a:t>
            </a:r>
            <a:r>
              <a:rPr lang="ko-KR" altLang="ko-KR" sz="1200" dirty="0"/>
              <a:t>웹 표준 방식의 웹 페이지 </a:t>
            </a:r>
          </a:p>
        </p:txBody>
      </p:sp>
    </p:spTree>
    <p:extLst>
      <p:ext uri="{BB962C8B-B14F-4D97-AF65-F5344CB8AC3E}">
        <p14:creationId xmlns:p14="http://schemas.microsoft.com/office/powerpoint/2010/main" val="212087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C:\Users\Michael\AppData\Local\Temp\SNAGHTML209ba8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8186"/>
            <a:ext cx="4896544" cy="45791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107613" y="553535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100" dirty="0"/>
              <a:t>[</a:t>
            </a:r>
            <a:r>
              <a:rPr lang="ko-KR" altLang="ko-KR" sz="1100" dirty="0"/>
              <a:t>그림 </a:t>
            </a:r>
            <a:r>
              <a:rPr lang="en-US" altLang="ko-KR" sz="1100" dirty="0"/>
              <a:t>1-9] </a:t>
            </a:r>
            <a:r>
              <a:rPr lang="ko-KR" altLang="ko-KR" sz="1100" dirty="0"/>
              <a:t>브라우저에서 스타일 제거 후 비 웹 표준 방식의 사이트 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292080" y="839271"/>
            <a:ext cx="3779912" cy="3928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/>
              <a:t>[</a:t>
            </a:r>
            <a:r>
              <a:rPr lang="ko-KR" altLang="ko-KR" sz="1400" dirty="0"/>
              <a:t>그림 </a:t>
            </a:r>
            <a:r>
              <a:rPr lang="en-US" altLang="ko-KR" sz="1400" dirty="0"/>
              <a:t>1-9]</a:t>
            </a:r>
            <a:r>
              <a:rPr lang="ko-KR" altLang="ko-KR" sz="1400" dirty="0"/>
              <a:t>을 보시면</a:t>
            </a:r>
            <a:r>
              <a:rPr lang="en-US" altLang="ko-KR" sz="1400" dirty="0"/>
              <a:t> IE</a:t>
            </a:r>
            <a:r>
              <a:rPr lang="ko-KR" altLang="ko-KR" sz="1400" dirty="0"/>
              <a:t>에서 </a:t>
            </a:r>
            <a:r>
              <a:rPr lang="en-US" altLang="ko-KR" sz="1400" dirty="0"/>
              <a:t>“</a:t>
            </a:r>
            <a:r>
              <a:rPr lang="ko-KR" altLang="ko-KR" sz="1400" dirty="0"/>
              <a:t>보기</a:t>
            </a:r>
            <a:r>
              <a:rPr lang="en-US" altLang="ko-KR" sz="1400" dirty="0"/>
              <a:t> &gt; </a:t>
            </a:r>
            <a:r>
              <a:rPr lang="ko-KR" altLang="ko-KR" sz="1400" dirty="0"/>
              <a:t>스타일</a:t>
            </a:r>
            <a:r>
              <a:rPr lang="en-US" altLang="ko-KR" sz="1400" dirty="0"/>
              <a:t> &gt; </a:t>
            </a:r>
            <a:r>
              <a:rPr lang="ko-KR" altLang="ko-KR" sz="1400" dirty="0"/>
              <a:t>스타일 없음</a:t>
            </a:r>
            <a:r>
              <a:rPr lang="en-US" altLang="ko-KR" sz="1400" dirty="0"/>
              <a:t>”</a:t>
            </a:r>
            <a:r>
              <a:rPr lang="ko-KR" altLang="ko-KR" sz="1400" dirty="0"/>
              <a:t>을 적용할 경우 테이블로 구성된 웹 사이트인 경우 변화가 전혀 없습니다</a:t>
            </a:r>
            <a:r>
              <a:rPr lang="en-US" altLang="ko-KR" sz="1400" dirty="0"/>
              <a:t>. </a:t>
            </a:r>
            <a:r>
              <a:rPr lang="ko-KR" altLang="ko-KR" sz="1400" dirty="0"/>
              <a:t>하지만</a:t>
            </a:r>
            <a:r>
              <a:rPr lang="en-US" altLang="ko-KR" sz="1400" dirty="0"/>
              <a:t> [</a:t>
            </a:r>
            <a:r>
              <a:rPr lang="ko-KR" altLang="ko-KR" sz="1400" dirty="0"/>
              <a:t>그림 </a:t>
            </a:r>
            <a:r>
              <a:rPr lang="en-US" altLang="ko-KR" sz="1400" dirty="0"/>
              <a:t>1-10]</a:t>
            </a:r>
            <a:r>
              <a:rPr lang="ko-KR" altLang="ko-KR" sz="1400" dirty="0"/>
              <a:t>을 보시면 메인 이미지와</a:t>
            </a:r>
            <a:r>
              <a:rPr lang="en-US" altLang="ko-KR" sz="1400" dirty="0"/>
              <a:t> iMac </a:t>
            </a:r>
            <a:r>
              <a:rPr lang="ko-KR" altLang="ko-KR" sz="1400" dirty="0"/>
              <a:t>이란 이미지 이외에는 전부 텍스트로만 구성되어 있습니다</a:t>
            </a:r>
            <a:r>
              <a:rPr lang="en-US" altLang="ko-KR" sz="1400" dirty="0"/>
              <a:t>. </a:t>
            </a:r>
            <a:r>
              <a:rPr lang="ko-KR" altLang="ko-KR" sz="1400" dirty="0"/>
              <a:t>따라서 웹 표준 방식의 사이트인 경우</a:t>
            </a:r>
            <a:r>
              <a:rPr lang="en-US" altLang="ko-KR" sz="1400" dirty="0"/>
              <a:t> CSS</a:t>
            </a:r>
            <a:r>
              <a:rPr lang="ko-KR" altLang="ko-KR" sz="1400" dirty="0"/>
              <a:t>만 수정하면 사이트 디자인을 쉽게 변경할 수 있지만</a:t>
            </a:r>
            <a:r>
              <a:rPr lang="en-US" altLang="ko-KR" sz="1400" dirty="0"/>
              <a:t>, </a:t>
            </a:r>
            <a:r>
              <a:rPr lang="ko-KR" altLang="ko-KR" sz="1400" dirty="0"/>
              <a:t>비 웹 표준 방식의 사이트인 경우 사이트 전체 코드를 수정해야만 디자인을 변경할 수 있습니다</a:t>
            </a:r>
            <a:r>
              <a:rPr lang="en-US" altLang="ko-KR" sz="1400" dirty="0"/>
              <a:t>. </a:t>
            </a:r>
            <a:r>
              <a:rPr lang="ko-KR" altLang="ko-KR" sz="1400" dirty="0"/>
              <a:t>따라서 웹 표준 방식의 사이트가 아주 효율적이라는 것을 알 수 있습니다</a:t>
            </a:r>
            <a:r>
              <a:rPr lang="en-US" altLang="ko-KR" sz="1400" dirty="0"/>
              <a:t>. </a:t>
            </a:r>
            <a:endParaRPr lang="ko-KR" altLang="ko-KR" sz="1400" dirty="0"/>
          </a:p>
        </p:txBody>
      </p:sp>
    </p:spTree>
    <p:extLst>
      <p:ext uri="{BB962C8B-B14F-4D97-AF65-F5344CB8AC3E}">
        <p14:creationId xmlns:p14="http://schemas.microsoft.com/office/powerpoint/2010/main" val="271964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C:\Users\Michael\AppData\Local\Temp\SNAGHTML2098fc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59626"/>
            <a:ext cx="5389894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95536" y="5959446"/>
            <a:ext cx="57315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[</a:t>
            </a:r>
            <a:r>
              <a:rPr lang="ko-KR" altLang="ko-KR" sz="1200" dirty="0"/>
              <a:t>그림 </a:t>
            </a:r>
            <a:r>
              <a:rPr lang="en-US" altLang="ko-KR" sz="1200" dirty="0"/>
              <a:t>1-10] </a:t>
            </a:r>
            <a:r>
              <a:rPr lang="ko-KR" altLang="ko-KR" sz="1200" dirty="0"/>
              <a:t>브라우저에서 스타일 제거 후 웹 표준 방식의 사이트 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940152" y="925415"/>
            <a:ext cx="3024336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1400" dirty="0"/>
              <a:t>특히</a:t>
            </a:r>
            <a:r>
              <a:rPr lang="en-US" altLang="ko-KR" sz="1400" dirty="0"/>
              <a:t> 3</a:t>
            </a:r>
            <a:r>
              <a:rPr lang="ko-KR" altLang="ko-KR" sz="1400" dirty="0"/>
              <a:t>부에서 웹 표준 방식의 웹 사이트인 경우</a:t>
            </a:r>
            <a:r>
              <a:rPr lang="en-US" altLang="ko-KR" sz="1400" dirty="0"/>
              <a:t> CSS</a:t>
            </a:r>
            <a:r>
              <a:rPr lang="ko-KR" altLang="ko-KR" sz="1400" dirty="0"/>
              <a:t>를 이용하여 </a:t>
            </a:r>
            <a:r>
              <a:rPr lang="ko-KR" altLang="ko-KR" sz="1400" dirty="0" err="1"/>
              <a:t>모바일</a:t>
            </a:r>
            <a:r>
              <a:rPr lang="ko-KR" altLang="ko-KR" sz="1400" dirty="0"/>
              <a:t> 사이트로 전환하는 방법이 소개되어 있는데</a:t>
            </a:r>
            <a:r>
              <a:rPr lang="en-US" altLang="ko-KR" sz="1400" dirty="0"/>
              <a:t>, </a:t>
            </a:r>
            <a:r>
              <a:rPr lang="ko-KR" altLang="ko-KR" sz="1400" dirty="0"/>
              <a:t>비 웹 표준 방식의 사이트인 경우</a:t>
            </a:r>
            <a:r>
              <a:rPr lang="en-US" altLang="ko-KR" sz="1400" dirty="0"/>
              <a:t>, </a:t>
            </a:r>
            <a:r>
              <a:rPr lang="ko-KR" altLang="ko-KR" sz="1400" dirty="0"/>
              <a:t>기본 코드를 유지하면서 </a:t>
            </a:r>
            <a:r>
              <a:rPr lang="ko-KR" altLang="ko-KR" sz="1400" dirty="0" err="1"/>
              <a:t>모바일</a:t>
            </a:r>
            <a:r>
              <a:rPr lang="ko-KR" altLang="ko-KR" sz="1400" dirty="0"/>
              <a:t> 사이트로 전환이 거의 불가능합니다</a:t>
            </a:r>
            <a:r>
              <a:rPr lang="en-US" altLang="ko-KR" sz="1400" dirty="0"/>
              <a:t>. </a:t>
            </a:r>
            <a:endParaRPr lang="ko-KR" altLang="ko-KR" sz="1400" dirty="0"/>
          </a:p>
        </p:txBody>
      </p:sp>
    </p:spTree>
    <p:extLst>
      <p:ext uri="{BB962C8B-B14F-4D97-AF65-F5344CB8AC3E}">
        <p14:creationId xmlns:p14="http://schemas.microsoft.com/office/powerpoint/2010/main" val="102341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340768"/>
            <a:ext cx="8352928" cy="2116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1</a:t>
            </a:r>
            <a:r>
              <a:rPr lang="ko-KR" altLang="en-US" dirty="0"/>
              <a:t>장 웹 표준 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Section01 </a:t>
            </a:r>
            <a:r>
              <a:rPr lang="ko-KR" altLang="en-US" dirty="0"/>
              <a:t>웹 표준이란</a:t>
            </a:r>
            <a:r>
              <a:rPr lang="en-US" altLang="ko-KR" dirty="0"/>
              <a:t>? 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Section02 </a:t>
            </a:r>
            <a:r>
              <a:rPr lang="ko-KR" altLang="en-US" dirty="0"/>
              <a:t>웹 </a:t>
            </a:r>
            <a:r>
              <a:rPr lang="ko-KR" altLang="en-US" dirty="0" err="1"/>
              <a:t>접근성을</a:t>
            </a:r>
            <a:r>
              <a:rPr lang="ko-KR" altLang="en-US" dirty="0"/>
              <a:t> 높여주고</a:t>
            </a:r>
            <a:r>
              <a:rPr lang="en-US" altLang="ko-KR" dirty="0"/>
              <a:t>, </a:t>
            </a:r>
            <a:r>
              <a:rPr lang="ko-KR" altLang="en-US" dirty="0"/>
              <a:t>환경을 보호하는 웹 표준 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Section03 </a:t>
            </a:r>
            <a:r>
              <a:rPr lang="ko-KR" altLang="en-US" dirty="0"/>
              <a:t>효율적인 웹사이트 관리 및 정밀하게 제어 가능한 사이트 </a:t>
            </a:r>
            <a:r>
              <a:rPr lang="ko-KR" altLang="en-US" dirty="0" smtClean="0"/>
              <a:t>개발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703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07504" y="836712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3. </a:t>
            </a:r>
            <a:r>
              <a:rPr lang="ko-KR" altLang="ko-KR" b="1" dirty="0"/>
              <a:t>효율적인 웹 사이트 관리 및 정밀하게 제어 가능한 사이트 개발 </a:t>
            </a:r>
            <a:endParaRPr lang="ko-KR" altLang="ko-KR" dirty="0"/>
          </a:p>
        </p:txBody>
      </p:sp>
      <p:sp>
        <p:nvSpPr>
          <p:cNvPr id="3" name="직사각형 2"/>
          <p:cNvSpPr/>
          <p:nvPr/>
        </p:nvSpPr>
        <p:spPr>
          <a:xfrm>
            <a:off x="323528" y="1340768"/>
            <a:ext cx="8424936" cy="1989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1400" dirty="0"/>
              <a:t>웹 표준으로 사이트를 개발하시게 되면 사이트를 효율적으로 개발할 수 있게 됩니다</a:t>
            </a:r>
            <a:r>
              <a:rPr lang="en-US" altLang="ko-KR" sz="1400" dirty="0"/>
              <a:t>. </a:t>
            </a:r>
            <a:endParaRPr lang="ko-KR" altLang="ko-KR" sz="1400" dirty="0"/>
          </a:p>
          <a:p>
            <a:pPr>
              <a:lnSpc>
                <a:spcPct val="150000"/>
              </a:lnSpc>
            </a:pPr>
            <a:r>
              <a:rPr lang="ko-KR" altLang="ko-KR" sz="1400" dirty="0"/>
              <a:t>이게 무슨 말인가 하면</a:t>
            </a:r>
            <a:r>
              <a:rPr lang="en-US" altLang="ko-KR" sz="1400" dirty="0"/>
              <a:t>, </a:t>
            </a:r>
            <a:r>
              <a:rPr lang="ko-KR" altLang="ko-KR" sz="1400" dirty="0"/>
              <a:t>웹 표준은 구조와 표현을 분리한다고 했습니다</a:t>
            </a:r>
            <a:r>
              <a:rPr lang="en-US" altLang="ko-KR" sz="1400" dirty="0"/>
              <a:t>.</a:t>
            </a:r>
            <a:endParaRPr lang="ko-KR" altLang="ko-KR" sz="1400" dirty="0"/>
          </a:p>
          <a:p>
            <a:pPr>
              <a:lnSpc>
                <a:spcPct val="150000"/>
              </a:lnSpc>
            </a:pPr>
            <a:r>
              <a:rPr lang="ko-KR" altLang="ko-KR" sz="1400" dirty="0"/>
              <a:t>즉</a:t>
            </a:r>
            <a:r>
              <a:rPr lang="en-US" altLang="ko-KR" sz="1400" dirty="0"/>
              <a:t> HTML</a:t>
            </a:r>
            <a:r>
              <a:rPr lang="ko-KR" altLang="ko-KR" sz="1400" dirty="0"/>
              <a:t>을 이용하여 사이트의 구조를 표현하고</a:t>
            </a:r>
            <a:r>
              <a:rPr lang="en-US" altLang="ko-KR" sz="1400" dirty="0"/>
              <a:t> CSS</a:t>
            </a:r>
            <a:r>
              <a:rPr lang="ko-KR" altLang="ko-KR" sz="1400" dirty="0"/>
              <a:t>를 통해 사이트를 꾸미게 됩니다</a:t>
            </a:r>
            <a:r>
              <a:rPr lang="en-US" altLang="ko-KR" sz="1400" dirty="0"/>
              <a:t>. </a:t>
            </a:r>
            <a:r>
              <a:rPr lang="ko-KR" altLang="ko-KR" sz="1400" dirty="0"/>
              <a:t>구조와 표현이 분리되기 때문에 디자이너들은 디자인에 집중할 수 있고 기획자는 구조에 집중할 수 있으며 웹 프로그래머들은 웹 사이트 코딩에 집중할 수 있습니다</a:t>
            </a:r>
            <a:r>
              <a:rPr lang="en-US" altLang="ko-KR" sz="1400" dirty="0"/>
              <a:t>.</a:t>
            </a:r>
            <a:endParaRPr lang="ko-KR" altLang="ko-KR" sz="1400" dirty="0"/>
          </a:p>
          <a:p>
            <a:pPr>
              <a:lnSpc>
                <a:spcPct val="150000"/>
              </a:lnSpc>
            </a:pPr>
            <a:r>
              <a:rPr lang="ko-KR" altLang="ko-KR" sz="1400" dirty="0"/>
              <a:t>웹 표준 이전 개발 프로세스는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[</a:t>
            </a:r>
            <a:r>
              <a:rPr lang="ko-KR" altLang="ko-KR" sz="1400" dirty="0" smtClean="0"/>
              <a:t>그림</a:t>
            </a:r>
            <a:r>
              <a:rPr lang="en-US" altLang="ko-KR" sz="1400" dirty="0" smtClean="0"/>
              <a:t> 1-11]</a:t>
            </a:r>
            <a:r>
              <a:rPr lang="ko-KR" altLang="ko-KR" sz="1400" dirty="0" smtClean="0"/>
              <a:t>과 </a:t>
            </a:r>
            <a:r>
              <a:rPr lang="ko-KR" altLang="ko-KR" sz="1400" dirty="0"/>
              <a:t>같은 방식이었습니다</a:t>
            </a:r>
            <a:r>
              <a:rPr lang="en-US" altLang="ko-KR" sz="1400" dirty="0"/>
              <a:t>.</a:t>
            </a:r>
            <a:endParaRPr lang="ko-KR" altLang="ko-KR" sz="1400" dirty="0"/>
          </a:p>
        </p:txBody>
      </p:sp>
      <p:pic>
        <p:nvPicPr>
          <p:cNvPr id="1026" name="Picture 2" descr="D:\Dropbox\Dropbox\강의 자료\웹표준(최종)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78" y="3501008"/>
            <a:ext cx="8237635" cy="216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67544" y="595795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/>
              <a:t>[</a:t>
            </a:r>
            <a:r>
              <a:rPr lang="ko-KR" altLang="ko-KR" sz="1200" dirty="0"/>
              <a:t>그림</a:t>
            </a:r>
            <a:r>
              <a:rPr lang="en-US" altLang="ko-KR" sz="1200" dirty="0"/>
              <a:t> </a:t>
            </a:r>
            <a:r>
              <a:rPr lang="en-US" altLang="ko-KR" sz="1200" dirty="0" smtClean="0"/>
              <a:t>1-11</a:t>
            </a:r>
            <a:r>
              <a:rPr lang="en-US" altLang="ko-KR" sz="1200" dirty="0"/>
              <a:t>] </a:t>
            </a:r>
            <a:r>
              <a:rPr lang="ko-KR" altLang="ko-KR" sz="1200" dirty="0"/>
              <a:t>웹 표준 이전 사이트 개발 방식 </a:t>
            </a:r>
          </a:p>
        </p:txBody>
      </p:sp>
    </p:spTree>
    <p:extLst>
      <p:ext uri="{BB962C8B-B14F-4D97-AF65-F5344CB8AC3E}">
        <p14:creationId xmlns:p14="http://schemas.microsoft.com/office/powerpoint/2010/main" val="8506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908720"/>
            <a:ext cx="8640960" cy="3282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1400" dirty="0"/>
              <a:t>즉 사이트 개발 방식이 하나의 작업이 끝나면</a:t>
            </a:r>
            <a:r>
              <a:rPr lang="en-US" altLang="ko-KR" sz="1400" dirty="0"/>
              <a:t>, </a:t>
            </a:r>
            <a:r>
              <a:rPr lang="ko-KR" altLang="ko-KR" sz="1400" dirty="0"/>
              <a:t>다른 작업으로 넘어가는 조금은 비 효율적인 방식입니다</a:t>
            </a:r>
            <a:r>
              <a:rPr lang="en-US" altLang="ko-KR" sz="1400" dirty="0"/>
              <a:t>. </a:t>
            </a:r>
            <a:r>
              <a:rPr lang="ko-KR" altLang="ko-KR" sz="1400" dirty="0"/>
              <a:t>사이트 기획 단계에서는 기획자</a:t>
            </a:r>
            <a:r>
              <a:rPr lang="en-US" altLang="ko-KR" sz="1400" dirty="0"/>
              <a:t>, </a:t>
            </a:r>
            <a:r>
              <a:rPr lang="ko-KR" altLang="ko-KR" sz="1400" dirty="0"/>
              <a:t>웹 디자이너</a:t>
            </a:r>
            <a:r>
              <a:rPr lang="en-US" altLang="ko-KR" sz="1400" dirty="0"/>
              <a:t>, </a:t>
            </a:r>
            <a:r>
              <a:rPr lang="ko-KR" altLang="ko-KR" sz="1400" dirty="0"/>
              <a:t>웹 프로그래머가 같이 모여서 어떻게 사이트를 개발할 것인지 다 같이 고민하지만</a:t>
            </a:r>
            <a:r>
              <a:rPr lang="en-US" altLang="ko-KR" sz="1400" dirty="0"/>
              <a:t>, </a:t>
            </a:r>
            <a:r>
              <a:rPr lang="ko-KR" altLang="ko-KR" sz="1400" dirty="0"/>
              <a:t>기획이 끝나면 웹 디자이너가 시안을 완성 할 때 까지 프로그래머는 기본적인</a:t>
            </a:r>
            <a:r>
              <a:rPr lang="en-US" altLang="ko-KR" sz="1400" dirty="0"/>
              <a:t> DB </a:t>
            </a:r>
            <a:r>
              <a:rPr lang="ko-KR" altLang="ko-KR" sz="1400" dirty="0"/>
              <a:t>설계 및 서버 </a:t>
            </a:r>
            <a:r>
              <a:rPr lang="ko-KR" altLang="ko-KR" sz="1400" dirty="0" err="1"/>
              <a:t>세팅</a:t>
            </a:r>
            <a:r>
              <a:rPr lang="ko-KR" altLang="ko-KR" sz="1400" dirty="0"/>
              <a:t> 작업 이외에 그다지 크게 할 일이 없습니다</a:t>
            </a:r>
            <a:r>
              <a:rPr lang="en-US" altLang="ko-KR" sz="1400" dirty="0"/>
              <a:t>. </a:t>
            </a:r>
            <a:r>
              <a:rPr lang="ko-KR" altLang="ko-KR" sz="1400" dirty="0"/>
              <a:t>그리고 코딩과 프로그래밍 단계에서도</a:t>
            </a:r>
            <a:r>
              <a:rPr lang="en-US" altLang="ko-KR" sz="1400" dirty="0"/>
              <a:t> HTML </a:t>
            </a:r>
            <a:r>
              <a:rPr lang="ko-KR" altLang="ko-KR" sz="1400" dirty="0"/>
              <a:t>코드에서만 전부 작업이 이루어 지다 보니</a:t>
            </a:r>
            <a:r>
              <a:rPr lang="en-US" altLang="ko-KR" sz="1400" dirty="0"/>
              <a:t>, </a:t>
            </a:r>
            <a:r>
              <a:rPr lang="ko-KR" altLang="ko-KR" sz="1400" dirty="0"/>
              <a:t>웹 디자이너가 코딩 작업을 하고</a:t>
            </a:r>
            <a:r>
              <a:rPr lang="en-US" altLang="ko-KR" sz="1400" dirty="0"/>
              <a:t>, </a:t>
            </a:r>
            <a:r>
              <a:rPr lang="ko-KR" altLang="ko-KR" sz="1400" dirty="0"/>
              <a:t>프로그래머에게 작업 결과물을 전달하고</a:t>
            </a:r>
            <a:r>
              <a:rPr lang="en-US" altLang="ko-KR" sz="1400" dirty="0"/>
              <a:t>, </a:t>
            </a:r>
            <a:r>
              <a:rPr lang="ko-KR" altLang="ko-KR" sz="1400" dirty="0"/>
              <a:t>웹 프로그래밍 작업이 입혀진</a:t>
            </a:r>
            <a:r>
              <a:rPr lang="en-US" altLang="ko-KR" sz="1400" dirty="0"/>
              <a:t> HTML </a:t>
            </a:r>
            <a:r>
              <a:rPr lang="ko-KR" altLang="ko-KR" sz="1400" dirty="0"/>
              <a:t>파일을 실수로 웹 디자이너가 코딩을 삭제하는 경우</a:t>
            </a:r>
            <a:r>
              <a:rPr lang="en-US" altLang="ko-KR" sz="1400" dirty="0"/>
              <a:t>, </a:t>
            </a:r>
            <a:r>
              <a:rPr lang="ko-KR" altLang="ko-KR" sz="1400" dirty="0"/>
              <a:t>웹 프로그래머는 다시 한번 전체 코드를 전부 검수해야 하는 것입니다</a:t>
            </a:r>
            <a:r>
              <a:rPr lang="en-US" altLang="ko-KR" sz="1400" dirty="0"/>
              <a:t>. </a:t>
            </a:r>
            <a:r>
              <a:rPr lang="ko-KR" altLang="ko-KR" sz="1400" dirty="0"/>
              <a:t>또한 디버깅 및 테스트 작업에서도 웹 디자이너가 추가한 코드와 웹 프로그래머가 추가한 코드가 한번 잘못 설정되면</a:t>
            </a:r>
            <a:r>
              <a:rPr lang="en-US" altLang="ko-KR" sz="1400" dirty="0"/>
              <a:t>, </a:t>
            </a:r>
            <a:r>
              <a:rPr lang="ko-KR" altLang="ko-KR" sz="1400" dirty="0"/>
              <a:t>디자이너와 프로그래머가 서로 피곤해 질 수 밖에 없는 상황이 오게 되는 것입니다</a:t>
            </a:r>
            <a:r>
              <a:rPr lang="en-US" altLang="ko-KR" sz="1400" dirty="0"/>
              <a:t>.  </a:t>
            </a:r>
            <a:r>
              <a:rPr lang="ko-KR" altLang="ko-KR" sz="1400" dirty="0"/>
              <a:t>하지만 웹 표준 방식으로 사이트를 설계하게 되면 </a:t>
            </a:r>
            <a:r>
              <a:rPr lang="en-US" altLang="ko-KR" sz="1400" dirty="0"/>
              <a:t>[</a:t>
            </a:r>
            <a:r>
              <a:rPr lang="ko-KR" altLang="ko-KR" sz="1400" dirty="0"/>
              <a:t>그림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1-12</a:t>
            </a:r>
            <a:r>
              <a:rPr lang="en-US" altLang="ko-KR" sz="1400" dirty="0"/>
              <a:t>]</a:t>
            </a:r>
            <a:r>
              <a:rPr lang="ko-KR" altLang="ko-KR" sz="1400" dirty="0"/>
              <a:t>와 같은 프로세서로 작업을 진행할 수 있습니다</a:t>
            </a:r>
            <a:r>
              <a:rPr lang="en-US" altLang="ko-KR" sz="1400" dirty="0"/>
              <a:t>. </a:t>
            </a:r>
            <a:endParaRPr lang="ko-KR" altLang="ko-KR" sz="1400" dirty="0"/>
          </a:p>
        </p:txBody>
      </p:sp>
    </p:spTree>
    <p:extLst>
      <p:ext uri="{BB962C8B-B14F-4D97-AF65-F5344CB8AC3E}">
        <p14:creationId xmlns:p14="http://schemas.microsoft.com/office/powerpoint/2010/main" val="8389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ropbox\Dropbox\강의 자료\웹표준(최종)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5070585" cy="226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043608" y="3659212"/>
            <a:ext cx="33393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/>
              <a:t>[</a:t>
            </a:r>
            <a:r>
              <a:rPr lang="ko-KR" altLang="en-US" sz="1200" dirty="0" smtClean="0"/>
              <a:t>그림 </a:t>
            </a:r>
            <a:r>
              <a:rPr lang="en-US" altLang="ko-KR" sz="1200" dirty="0" smtClean="0"/>
              <a:t>1-12] </a:t>
            </a:r>
            <a:r>
              <a:rPr lang="ko-KR" altLang="ko-KR" sz="1200" dirty="0" smtClean="0"/>
              <a:t>웹 </a:t>
            </a:r>
            <a:r>
              <a:rPr lang="ko-KR" altLang="ko-KR" sz="1200" dirty="0"/>
              <a:t>표준 방식의 사이트 개발 방식 </a:t>
            </a:r>
            <a:endParaRPr lang="ko-KR" alt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5364088" y="764704"/>
            <a:ext cx="3672408" cy="3928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/>
              <a:t>[</a:t>
            </a:r>
            <a:r>
              <a:rPr lang="ko-KR" altLang="ko-KR" sz="1400" dirty="0"/>
              <a:t>그림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1-11]</a:t>
            </a:r>
            <a:r>
              <a:rPr lang="ko-KR" altLang="ko-KR" sz="1400" dirty="0"/>
              <a:t>과</a:t>
            </a:r>
            <a:r>
              <a:rPr lang="en-US" altLang="ko-KR" sz="1400" dirty="0"/>
              <a:t> [</a:t>
            </a:r>
            <a:r>
              <a:rPr lang="ko-KR" altLang="ko-KR" sz="1400" dirty="0"/>
              <a:t>그림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1-12</a:t>
            </a:r>
            <a:r>
              <a:rPr lang="en-US" altLang="ko-KR" sz="1400" dirty="0"/>
              <a:t>]</a:t>
            </a:r>
            <a:r>
              <a:rPr lang="ko-KR" altLang="ko-KR" sz="1400" dirty="0"/>
              <a:t>를 비교해 보시면 약간의 프로세스에서 변화가 생긴 것을 알 수 있습니다</a:t>
            </a:r>
            <a:r>
              <a:rPr lang="en-US" altLang="ko-KR" sz="1400" dirty="0"/>
              <a:t>. </a:t>
            </a:r>
            <a:r>
              <a:rPr lang="en-US" altLang="ko-KR" sz="1400" dirty="0"/>
              <a:t>[</a:t>
            </a:r>
            <a:r>
              <a:rPr lang="ko-KR" altLang="ko-KR" sz="1400" dirty="0"/>
              <a:t>그림</a:t>
            </a:r>
            <a:r>
              <a:rPr lang="en-US" altLang="ko-KR" sz="1400" dirty="0"/>
              <a:t> 1-11] </a:t>
            </a:r>
            <a:r>
              <a:rPr lang="ko-KR" altLang="ko-KR" sz="1400" dirty="0" smtClean="0"/>
              <a:t>에서는 </a:t>
            </a:r>
            <a:r>
              <a:rPr lang="ko-KR" altLang="ko-KR" sz="1400" dirty="0"/>
              <a:t>웹 사이트 디자인이 끝나고 나면 코딩 및 프로그래밍 작업이 들어간 것에 반해</a:t>
            </a:r>
            <a:r>
              <a:rPr lang="en-US" altLang="ko-KR" sz="1400" dirty="0"/>
              <a:t> </a:t>
            </a:r>
            <a:r>
              <a:rPr lang="en-US" altLang="ko-KR" sz="1400" dirty="0"/>
              <a:t>[</a:t>
            </a:r>
            <a:r>
              <a:rPr lang="ko-KR" altLang="ko-KR" sz="1400" dirty="0"/>
              <a:t>그림</a:t>
            </a:r>
            <a:r>
              <a:rPr lang="en-US" altLang="ko-KR" sz="1400" dirty="0"/>
              <a:t> 1-12</a:t>
            </a:r>
            <a:r>
              <a:rPr lang="en-US" altLang="ko-KR" sz="1400" dirty="0" smtClean="0"/>
              <a:t>]</a:t>
            </a:r>
            <a:r>
              <a:rPr lang="ko-KR" altLang="ko-KR" sz="1400" dirty="0" smtClean="0"/>
              <a:t>에</a:t>
            </a:r>
            <a:r>
              <a:rPr lang="ko-KR" altLang="en-US" sz="1400" dirty="0" smtClean="0"/>
              <a:t>선</a:t>
            </a:r>
            <a:r>
              <a:rPr lang="ko-KR" altLang="ko-KR" sz="1400" dirty="0" smtClean="0"/>
              <a:t> </a:t>
            </a:r>
            <a:r>
              <a:rPr lang="ko-KR" altLang="ko-KR" sz="1400" dirty="0"/>
              <a:t>웹 사이트 디자인과 코딩이 조금은 같은 시기에 이루어 지는 것을 알 수 있습니다</a:t>
            </a:r>
            <a:r>
              <a:rPr lang="en-US" altLang="ko-KR" sz="1400" dirty="0" smtClean="0"/>
              <a:t>.</a:t>
            </a:r>
            <a:r>
              <a:rPr lang="en-US" altLang="ko-KR" sz="1400" dirty="0"/>
              <a:t> [</a:t>
            </a:r>
            <a:r>
              <a:rPr lang="ko-KR" altLang="ko-KR" sz="1400" dirty="0"/>
              <a:t>그림</a:t>
            </a:r>
            <a:r>
              <a:rPr lang="en-US" altLang="ko-KR" sz="1400" dirty="0"/>
              <a:t> 1-12] </a:t>
            </a:r>
            <a:r>
              <a:rPr lang="ko-KR" altLang="ko-KR" sz="1400" dirty="0" smtClean="0"/>
              <a:t>에서는 </a:t>
            </a:r>
            <a:r>
              <a:rPr lang="ko-KR" altLang="ko-KR" sz="1400" dirty="0"/>
              <a:t>웹 사이트 디자인 부분이 코딩 부분 보다 조금 앞에 위치해 있는데</a:t>
            </a:r>
            <a:r>
              <a:rPr lang="en-US" altLang="ko-KR" sz="1400" dirty="0"/>
              <a:t>, </a:t>
            </a:r>
            <a:r>
              <a:rPr lang="ko-KR" altLang="ko-KR" sz="1400" dirty="0"/>
              <a:t>이것은 전체 레이아웃 중 큰 레이아웃 작업이 끝나고 나면 바로 코딩에 들어간다는 의미입니다</a:t>
            </a:r>
            <a:r>
              <a:rPr lang="en-US" altLang="ko-KR" sz="1400" dirty="0"/>
              <a:t>. </a:t>
            </a:r>
            <a:endParaRPr lang="ko-KR" alt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4725144"/>
            <a:ext cx="8712968" cy="2312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1400" dirty="0"/>
              <a:t>즉 모든 세부 레이아웃 디자인 작업이 끝나지 않고</a:t>
            </a:r>
            <a:r>
              <a:rPr lang="en-US" altLang="ko-KR" sz="1400" dirty="0"/>
              <a:t>, </a:t>
            </a:r>
            <a:r>
              <a:rPr lang="ko-KR" altLang="ko-KR" sz="1400" dirty="0"/>
              <a:t>큰 레이아웃 예를 들면 </a:t>
            </a:r>
            <a:r>
              <a:rPr lang="ko-KR" altLang="ko-KR" sz="1400" dirty="0" err="1"/>
              <a:t>프론트</a:t>
            </a:r>
            <a:r>
              <a:rPr lang="ko-KR" altLang="ko-KR" sz="1400" dirty="0"/>
              <a:t> 페이지와 서브 페이지 한 종류만 나오더라도 코딩 및 프로그래밍 작업을 할 수 있다는 것입니다</a:t>
            </a:r>
            <a:r>
              <a:rPr lang="en-US" altLang="ko-KR" sz="1400" dirty="0"/>
              <a:t>.  </a:t>
            </a:r>
            <a:r>
              <a:rPr lang="ko-KR" altLang="ko-KR" sz="1400" dirty="0"/>
              <a:t>그 이유는</a:t>
            </a:r>
            <a:r>
              <a:rPr lang="en-US" altLang="ko-KR" sz="1400" dirty="0"/>
              <a:t> HTML </a:t>
            </a:r>
            <a:r>
              <a:rPr lang="ko-KR" altLang="ko-KR" sz="1400" dirty="0"/>
              <a:t>은 구조만 잡기 때문에 전체 레이아웃을 보면</a:t>
            </a:r>
            <a:r>
              <a:rPr lang="en-US" altLang="ko-KR" sz="1400" dirty="0"/>
              <a:t> HTML </a:t>
            </a:r>
            <a:r>
              <a:rPr lang="ko-KR" altLang="ko-KR" sz="1400" dirty="0"/>
              <a:t>구조는 웹 디자이너가 굳이 손대지 않고</a:t>
            </a:r>
            <a:r>
              <a:rPr lang="en-US" altLang="ko-KR" sz="1400" dirty="0"/>
              <a:t>, </a:t>
            </a:r>
            <a:r>
              <a:rPr lang="ko-KR" altLang="ko-KR" sz="1400" dirty="0"/>
              <a:t>웹 프로그래머 혼자서도 손 쉽게 만들 수 있기 때문입니다</a:t>
            </a:r>
            <a:r>
              <a:rPr lang="en-US" altLang="ko-KR" sz="1400" dirty="0"/>
              <a:t>. </a:t>
            </a:r>
            <a:r>
              <a:rPr lang="ko-KR" altLang="ko-KR" sz="1400" dirty="0"/>
              <a:t>웹 디자이너는 구조가 완성된</a:t>
            </a:r>
            <a:r>
              <a:rPr lang="en-US" altLang="ko-KR" sz="1400" dirty="0"/>
              <a:t> HTML </a:t>
            </a:r>
            <a:r>
              <a:rPr lang="ko-KR" altLang="ko-KR" sz="1400" dirty="0"/>
              <a:t>기반으로</a:t>
            </a:r>
            <a:r>
              <a:rPr lang="en-US" altLang="ko-KR" sz="1400" dirty="0"/>
              <a:t> CSS</a:t>
            </a:r>
            <a:r>
              <a:rPr lang="ko-KR" altLang="ko-KR" sz="1400" dirty="0"/>
              <a:t>를 이용해서 웹 디자인 작업을 하면 됩니다</a:t>
            </a:r>
            <a:r>
              <a:rPr lang="en-US" altLang="ko-KR" sz="1400" dirty="0"/>
              <a:t>.  </a:t>
            </a:r>
            <a:r>
              <a:rPr lang="ko-KR" altLang="ko-KR" sz="1400" dirty="0"/>
              <a:t>실제 이 책에서 왜 그렇게 만들 수 있는지 알려드립니다</a:t>
            </a:r>
            <a:r>
              <a:rPr lang="en-US" altLang="ko-KR" sz="1400" dirty="0"/>
              <a:t>. </a:t>
            </a:r>
            <a:endParaRPr lang="ko-KR" altLang="ko-KR" sz="1400" dirty="0"/>
          </a:p>
          <a:p>
            <a:pPr>
              <a:lnSpc>
                <a:spcPct val="150000"/>
              </a:lnSpc>
            </a:pPr>
            <a:endParaRPr lang="ko-KR" altLang="en-US" sz="1400" dirty="0"/>
          </a:p>
          <a:p>
            <a:pPr>
              <a:lnSpc>
                <a:spcPct val="150000"/>
              </a:lnSpc>
            </a:pP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7169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836712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1400" dirty="0"/>
              <a:t>이렇게 하나의 프로세스가 끝나고 나서 다음 프로세서로 가는 것이 아니라</a:t>
            </a:r>
            <a:r>
              <a:rPr lang="en-US" altLang="ko-KR" sz="1400" dirty="0"/>
              <a:t>, </a:t>
            </a:r>
            <a:r>
              <a:rPr lang="ko-KR" altLang="ko-KR" sz="1400" dirty="0"/>
              <a:t>동시에 여러 개의 일을 협업을 통하여 만들 수 있기 때문에</a:t>
            </a:r>
            <a:r>
              <a:rPr lang="en-US" altLang="ko-KR" sz="1400" dirty="0"/>
              <a:t>, </a:t>
            </a:r>
            <a:r>
              <a:rPr lang="ko-KR" altLang="ko-KR" sz="1400" dirty="0"/>
              <a:t>웹 사이트 개발기간을 단축할 수 있으며</a:t>
            </a:r>
            <a:r>
              <a:rPr lang="en-US" altLang="ko-KR" sz="1400" dirty="0"/>
              <a:t>, </a:t>
            </a:r>
            <a:r>
              <a:rPr lang="ko-KR" altLang="ko-KR" sz="1400" dirty="0"/>
              <a:t>웹 페이지의 디버깅 과정에서도</a:t>
            </a:r>
            <a:r>
              <a:rPr lang="en-US" altLang="ko-KR" sz="1400" dirty="0"/>
              <a:t> HTML </a:t>
            </a:r>
            <a:r>
              <a:rPr lang="ko-KR" altLang="ko-KR" sz="1400" dirty="0"/>
              <a:t>파일에서 거의 모든 디자인 요소가 빠져 있기 때문에 코드를 수정하기도 용이하다는 것입니다</a:t>
            </a:r>
            <a:r>
              <a:rPr lang="en-US" altLang="ko-KR" sz="1400" dirty="0"/>
              <a:t>. </a:t>
            </a:r>
            <a:endParaRPr lang="ko-KR" altLang="ko-KR" sz="1400" dirty="0"/>
          </a:p>
          <a:p>
            <a:r>
              <a:rPr lang="en-US" altLang="ko-KR" sz="1400" dirty="0"/>
              <a:t> </a:t>
            </a:r>
            <a:endParaRPr lang="ko-KR" altLang="ko-KR" sz="1400" dirty="0"/>
          </a:p>
          <a:p>
            <a:r>
              <a:rPr lang="ko-KR" altLang="ko-KR" sz="1400" dirty="0"/>
              <a:t>웹 표준 사이트는</a:t>
            </a:r>
            <a:r>
              <a:rPr lang="en-US" altLang="ko-KR" sz="1400" dirty="0"/>
              <a:t> CSS</a:t>
            </a:r>
            <a:r>
              <a:rPr lang="ko-KR" altLang="ko-KR" sz="1400" dirty="0"/>
              <a:t>를 이용해서 디자인을 하기 때문에 이전 개발 방식 보다 정교한 디자인이 가능해 집니다</a:t>
            </a:r>
            <a:r>
              <a:rPr lang="en-US" altLang="ko-KR" sz="1400" dirty="0"/>
              <a:t>. CSS</a:t>
            </a:r>
            <a:r>
              <a:rPr lang="ko-KR" altLang="ko-KR" sz="1400" dirty="0"/>
              <a:t>는 웹 사이트를 제작할 때 여러 단위를 이용해서 디자인을 제어합니다</a:t>
            </a:r>
            <a:r>
              <a:rPr lang="en-US" altLang="ko-KR" sz="1400" dirty="0"/>
              <a:t>. </a:t>
            </a:r>
            <a:r>
              <a:rPr lang="ko-KR" altLang="ko-KR" sz="1400" dirty="0"/>
              <a:t>가장 기본적으로 픽셀 단위로 작업을 하며</a:t>
            </a:r>
            <a:r>
              <a:rPr lang="en-US" altLang="ko-KR" sz="1400" dirty="0"/>
              <a:t>, </a:t>
            </a:r>
            <a:r>
              <a:rPr lang="ko-KR" altLang="ko-KR" sz="1400" dirty="0"/>
              <a:t>여러 단위를 사용할 수 있습니다</a:t>
            </a:r>
            <a:r>
              <a:rPr lang="en-US" altLang="ko-KR" sz="1400" dirty="0" smtClean="0"/>
              <a:t>.</a:t>
            </a:r>
          </a:p>
          <a:p>
            <a:endParaRPr lang="en-US" altLang="ko-KR" sz="1400" dirty="0"/>
          </a:p>
          <a:p>
            <a:r>
              <a:rPr lang="ko-KR" altLang="ko-KR" sz="1400" dirty="0"/>
              <a:t>픽셀</a:t>
            </a:r>
            <a:r>
              <a:rPr lang="en-US" altLang="ko-KR" sz="1400" dirty="0"/>
              <a:t>(</a:t>
            </a:r>
            <a:r>
              <a:rPr lang="en-US" altLang="ko-KR" sz="1400" dirty="0" err="1"/>
              <a:t>px</a:t>
            </a:r>
            <a:r>
              <a:rPr lang="en-US" altLang="ko-KR" sz="1400" dirty="0"/>
              <a:t>), </a:t>
            </a:r>
            <a:r>
              <a:rPr lang="ko-KR" altLang="ko-KR" sz="1400" dirty="0"/>
              <a:t>퍼센트</a:t>
            </a:r>
            <a:r>
              <a:rPr lang="en-US" altLang="ko-KR" sz="1400" dirty="0"/>
              <a:t>(%), </a:t>
            </a:r>
            <a:r>
              <a:rPr lang="ko-KR" altLang="ko-KR" sz="1400" dirty="0" err="1"/>
              <a:t>이엠</a:t>
            </a:r>
            <a:r>
              <a:rPr lang="en-US" altLang="ko-KR" sz="1400" dirty="0"/>
              <a:t>(</a:t>
            </a:r>
            <a:r>
              <a:rPr lang="en-US" altLang="ko-KR" sz="1400" dirty="0" err="1"/>
              <a:t>em</a:t>
            </a:r>
            <a:r>
              <a:rPr lang="en-US" altLang="ko-KR" sz="1400" dirty="0"/>
              <a:t>), </a:t>
            </a:r>
            <a:r>
              <a:rPr lang="ko-KR" altLang="ko-KR" sz="1400" dirty="0"/>
              <a:t>포인트</a:t>
            </a:r>
            <a:r>
              <a:rPr lang="en-US" altLang="ko-KR" sz="1400" dirty="0"/>
              <a:t>(</a:t>
            </a:r>
            <a:r>
              <a:rPr lang="en-US" altLang="ko-KR" sz="1400" dirty="0" err="1"/>
              <a:t>pt</a:t>
            </a:r>
            <a:r>
              <a:rPr lang="en-US" altLang="ko-KR" sz="1400" dirty="0"/>
              <a:t>), </a:t>
            </a:r>
            <a:r>
              <a:rPr lang="ko-KR" altLang="ko-KR" sz="1400" dirty="0"/>
              <a:t>인치</a:t>
            </a:r>
            <a:r>
              <a:rPr lang="en-US" altLang="ko-KR" sz="1400" dirty="0"/>
              <a:t>(in), </a:t>
            </a:r>
            <a:r>
              <a:rPr lang="ko-KR" altLang="ko-KR" sz="1400" dirty="0"/>
              <a:t>밀리미터</a:t>
            </a:r>
            <a:r>
              <a:rPr lang="en-US" altLang="ko-KR" sz="1400" dirty="0"/>
              <a:t>(mm), </a:t>
            </a:r>
            <a:r>
              <a:rPr lang="ko-KR" altLang="ko-KR" sz="1400" dirty="0"/>
              <a:t>센티미터</a:t>
            </a:r>
            <a:r>
              <a:rPr lang="en-US" altLang="ko-KR" sz="1400" dirty="0"/>
              <a:t>(cm), </a:t>
            </a:r>
            <a:r>
              <a:rPr lang="ko-KR" altLang="ko-KR" sz="1400" dirty="0" err="1"/>
              <a:t>엑스</a:t>
            </a:r>
            <a:r>
              <a:rPr lang="en-US" altLang="ko-KR" sz="1400" dirty="0"/>
              <a:t>(ex) </a:t>
            </a:r>
            <a:r>
              <a:rPr lang="ko-KR" altLang="ko-KR" sz="1400" dirty="0"/>
              <a:t>라는 단위를 사용할 수 있습니다</a:t>
            </a:r>
            <a:r>
              <a:rPr lang="en-US" altLang="ko-KR" sz="1400" dirty="0"/>
              <a:t>. </a:t>
            </a:r>
            <a:r>
              <a:rPr lang="ko-KR" altLang="ko-KR" sz="1400" dirty="0"/>
              <a:t>일반적으로 웹 사이트인 경우 모니터를 사용해서 보게 됨으로 가장 많이 사용하는 단위는 픽셀 단위일 것입니다</a:t>
            </a:r>
            <a:r>
              <a:rPr lang="en-US" altLang="ko-KR" sz="1400" dirty="0"/>
              <a:t>. </a:t>
            </a:r>
            <a:r>
              <a:rPr lang="ko-KR" altLang="ko-KR" sz="1400" dirty="0"/>
              <a:t>그 다음에는 퍼센트 그리도 </a:t>
            </a:r>
            <a:r>
              <a:rPr lang="ko-KR" altLang="ko-KR" sz="1400" dirty="0" err="1"/>
              <a:t>이엠</a:t>
            </a:r>
            <a:r>
              <a:rPr lang="en-US" altLang="ko-KR" sz="1400" dirty="0"/>
              <a:t>(</a:t>
            </a:r>
            <a:r>
              <a:rPr lang="en-US" altLang="ko-KR" sz="1400" dirty="0" err="1"/>
              <a:t>em</a:t>
            </a:r>
            <a:r>
              <a:rPr lang="en-US" altLang="ko-KR" sz="1400" dirty="0"/>
              <a:t>) </a:t>
            </a:r>
            <a:r>
              <a:rPr lang="ko-KR" altLang="ko-KR" sz="1400" dirty="0"/>
              <a:t>단위가 많이 사용됩니다</a:t>
            </a:r>
            <a:r>
              <a:rPr lang="en-US" altLang="ko-KR" sz="1400" dirty="0"/>
              <a:t>. </a:t>
            </a:r>
            <a:r>
              <a:rPr lang="ko-KR" altLang="ko-KR" sz="1400" dirty="0"/>
              <a:t>이 단위에 대한 설명은</a:t>
            </a:r>
            <a:r>
              <a:rPr lang="en-US" altLang="ko-KR" sz="1400" dirty="0"/>
              <a:t> CSS</a:t>
            </a:r>
            <a:r>
              <a:rPr lang="ko-KR" altLang="ko-KR" sz="1400" dirty="0"/>
              <a:t>를 다룰 때 자세히 설명해 드리도록 하겠습니다</a:t>
            </a:r>
            <a:r>
              <a:rPr lang="en-US" altLang="ko-KR" sz="1400" dirty="0"/>
              <a:t>. </a:t>
            </a:r>
            <a:endParaRPr lang="en-US" altLang="ko-KR" sz="1400" dirty="0" smtClean="0"/>
          </a:p>
          <a:p>
            <a:endParaRPr lang="ko-KR" altLang="ko-KR" sz="1400" dirty="0"/>
          </a:p>
          <a:p>
            <a:r>
              <a:rPr lang="ko-KR" altLang="ko-KR" sz="1400" dirty="0"/>
              <a:t>이렇게 웹 표준을 사용하게 되면 여러 단위들을 사용할 수 있게 됨에 따라 웹 사이트 필요에 따라 단위를 변환하면서</a:t>
            </a:r>
            <a:r>
              <a:rPr lang="en-US" altLang="ko-KR" sz="1400" dirty="0"/>
              <a:t>, </a:t>
            </a:r>
            <a:r>
              <a:rPr lang="ko-KR" altLang="ko-KR" sz="1400" dirty="0"/>
              <a:t>정밀하게 디자인을 제어할 수 있는 것입니다</a:t>
            </a:r>
            <a:r>
              <a:rPr lang="en-US" altLang="ko-KR" sz="1400" dirty="0"/>
              <a:t>. </a:t>
            </a:r>
            <a:r>
              <a:rPr lang="ko-KR" altLang="ko-KR" sz="1400" dirty="0"/>
              <a:t>또한</a:t>
            </a:r>
            <a:r>
              <a:rPr lang="en-US" altLang="ko-KR" sz="1400" dirty="0"/>
              <a:t> CSS</a:t>
            </a:r>
            <a:r>
              <a:rPr lang="ko-KR" altLang="ko-KR" sz="1400" dirty="0"/>
              <a:t>의 여러 속성 중</a:t>
            </a:r>
            <a:r>
              <a:rPr lang="en-US" altLang="ko-KR" sz="1400" dirty="0"/>
              <a:t> position </a:t>
            </a:r>
            <a:r>
              <a:rPr lang="ko-KR" altLang="ko-KR" sz="1400" dirty="0"/>
              <a:t>이라는 속성을 이용하게 되면</a:t>
            </a:r>
            <a:r>
              <a:rPr lang="en-US" altLang="ko-KR" sz="1400" dirty="0"/>
              <a:t> CSS</a:t>
            </a:r>
            <a:r>
              <a:rPr lang="ko-KR" altLang="ko-KR" sz="1400" dirty="0"/>
              <a:t>를 이용해서 만든 박스 모델을 웹 브라우저의 어떤 공간에도 배치가 가능합니다</a:t>
            </a:r>
            <a:r>
              <a:rPr lang="en-US" altLang="ko-KR" sz="1400" dirty="0"/>
              <a:t>. </a:t>
            </a:r>
            <a:r>
              <a:rPr lang="ko-KR" altLang="ko-KR" sz="1400" dirty="0"/>
              <a:t>또한 해당 박스 모델을 아주 고정되게 만들 수도 있습니다</a:t>
            </a:r>
            <a:r>
              <a:rPr lang="en-US" altLang="ko-KR" sz="1400" dirty="0"/>
              <a:t>. </a:t>
            </a:r>
            <a:endParaRPr lang="en-US" altLang="ko-KR" sz="1400" dirty="0" smtClean="0"/>
          </a:p>
          <a:p>
            <a:endParaRPr lang="ko-KR" altLang="ko-KR" sz="1400" dirty="0"/>
          </a:p>
          <a:p>
            <a:r>
              <a:rPr lang="ko-KR" altLang="ko-KR" sz="1400" dirty="0"/>
              <a:t>웹 표준에 의한</a:t>
            </a:r>
            <a:r>
              <a:rPr lang="en-US" altLang="ko-KR" sz="1400" dirty="0"/>
              <a:t> CSS</a:t>
            </a:r>
            <a:r>
              <a:rPr lang="ko-KR" altLang="ko-KR" sz="1400" dirty="0"/>
              <a:t>를 학습하고 또 손에 익히게 되면</a:t>
            </a:r>
            <a:r>
              <a:rPr lang="en-US" altLang="ko-KR" sz="1400" dirty="0"/>
              <a:t> CSS </a:t>
            </a:r>
            <a:r>
              <a:rPr lang="ko-KR" altLang="ko-KR" sz="1400" dirty="0"/>
              <a:t>없이 사이트를 만들 수 조차 없을 것입니다</a:t>
            </a:r>
            <a:r>
              <a:rPr lang="en-US" altLang="ko-KR" sz="1400" dirty="0"/>
              <a:t>. </a:t>
            </a:r>
            <a:r>
              <a:rPr lang="ko-KR" altLang="ko-KR" sz="1400" dirty="0"/>
              <a:t>그만큼 편리하고</a:t>
            </a:r>
            <a:r>
              <a:rPr lang="en-US" altLang="ko-KR" sz="1400" dirty="0"/>
              <a:t>, </a:t>
            </a:r>
            <a:r>
              <a:rPr lang="ko-KR" altLang="ko-KR" sz="1400" dirty="0"/>
              <a:t>제어가 쉽고</a:t>
            </a:r>
            <a:r>
              <a:rPr lang="en-US" altLang="ko-KR" sz="1400" dirty="0"/>
              <a:t>, </a:t>
            </a:r>
            <a:r>
              <a:rPr lang="ko-KR" altLang="ko-KR" sz="1400" dirty="0"/>
              <a:t>편리하다는 것입니다</a:t>
            </a:r>
            <a:r>
              <a:rPr lang="en-US" altLang="ko-KR" sz="1400" dirty="0"/>
              <a:t>. </a:t>
            </a:r>
            <a:endParaRPr lang="en-US" altLang="ko-KR" sz="1400" dirty="0" smtClean="0"/>
          </a:p>
          <a:p>
            <a:endParaRPr lang="ko-KR" altLang="ko-KR" sz="1400" dirty="0"/>
          </a:p>
          <a:p>
            <a:r>
              <a:rPr lang="en-US" altLang="ko-KR" sz="1400" dirty="0"/>
              <a:t>[</a:t>
            </a:r>
            <a:r>
              <a:rPr lang="ko-KR" altLang="ko-KR" sz="1400" dirty="0"/>
              <a:t>그림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1-13</a:t>
            </a:r>
            <a:r>
              <a:rPr lang="en-US" altLang="ko-KR" sz="1400" dirty="0"/>
              <a:t>]</a:t>
            </a:r>
            <a:r>
              <a:rPr lang="ko-KR" altLang="ko-KR" sz="1400" dirty="0"/>
              <a:t>을 보시면 웹 표준 방식으로</a:t>
            </a:r>
            <a:r>
              <a:rPr lang="en-US" altLang="ko-KR" sz="1400" dirty="0"/>
              <a:t> CSS</a:t>
            </a:r>
            <a:r>
              <a:rPr lang="ko-KR" altLang="ko-KR" sz="1400" dirty="0"/>
              <a:t>를 이용해서 만든 아주 멋진 사이트들을 볼 수 있는</a:t>
            </a:r>
            <a:r>
              <a:rPr lang="en-US" altLang="ko-KR" sz="1400" dirty="0"/>
              <a:t> CSS Lounge </a:t>
            </a:r>
            <a:r>
              <a:rPr lang="ko-KR" altLang="ko-KR" sz="1400" dirty="0"/>
              <a:t>갤러리</a:t>
            </a:r>
            <a:r>
              <a:rPr lang="en-US" altLang="ko-KR" sz="1400" dirty="0"/>
              <a:t> (</a:t>
            </a:r>
            <a:r>
              <a:rPr lang="en-US" altLang="ko-KR" sz="1400" u="sng" dirty="0">
                <a:hlinkClick r:id="rId2"/>
              </a:rPr>
              <a:t>http://css-lounge.com/gallery/</a:t>
            </a:r>
            <a:r>
              <a:rPr lang="en-US" altLang="ko-KR" sz="1400" dirty="0"/>
              <a:t>) </a:t>
            </a:r>
            <a:r>
              <a:rPr lang="ko-KR" altLang="ko-KR" sz="1400" dirty="0"/>
              <a:t>페이지를 볼 수 있습니다</a:t>
            </a:r>
            <a:r>
              <a:rPr lang="en-US" altLang="ko-KR" sz="1400" dirty="0"/>
              <a:t>. </a:t>
            </a:r>
            <a:endParaRPr lang="ko-KR" altLang="ko-KR" sz="1400" dirty="0"/>
          </a:p>
          <a:p>
            <a:endParaRPr lang="ko-KR" altLang="ko-KR" sz="1400" dirty="0"/>
          </a:p>
        </p:txBody>
      </p:sp>
    </p:spTree>
    <p:extLst>
      <p:ext uri="{BB962C8B-B14F-4D97-AF65-F5344CB8AC3E}">
        <p14:creationId xmlns:p14="http://schemas.microsoft.com/office/powerpoint/2010/main" val="40177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436096" y="836711"/>
            <a:ext cx="3672408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1400" smtClean="0"/>
              <a:t>여기 반드시 한번 들어가셔서 최긴 웹 디자인 트렌드와</a:t>
            </a:r>
            <a:r>
              <a:rPr lang="en-US" altLang="ko-KR" sz="1400" smtClean="0"/>
              <a:t> CSS</a:t>
            </a:r>
            <a:r>
              <a:rPr lang="ko-KR" altLang="ko-KR" sz="1400" smtClean="0"/>
              <a:t>로 어떻게 사이트를 제어했으며</a:t>
            </a:r>
            <a:r>
              <a:rPr lang="en-US" altLang="ko-KR" sz="1400" smtClean="0"/>
              <a:t>, </a:t>
            </a:r>
            <a:r>
              <a:rPr lang="ko-KR" altLang="ko-KR" sz="1400" smtClean="0"/>
              <a:t>어떤 방식으로 만들어 졌는지 확인해 보는 것도 이 책을 학습하는데 많은 도움을 받을 수 있습니다</a:t>
            </a:r>
            <a:r>
              <a:rPr lang="en-US" altLang="ko-KR" sz="1400" smtClean="0"/>
              <a:t>. </a:t>
            </a:r>
            <a:endParaRPr lang="ko-KR" altLang="ko-KR" sz="1400" smtClean="0"/>
          </a:p>
          <a:p>
            <a:pPr>
              <a:lnSpc>
                <a:spcPct val="150000"/>
              </a:lnSpc>
            </a:pPr>
            <a:r>
              <a:rPr lang="ko-KR" altLang="ko-KR" sz="1400" smtClean="0"/>
              <a:t>웹 사이트를 멋지게 만들고 싶으면 먼저 다른 사람이 만든 사이트를 많이 보면 볼수록 도움이 됩니다</a:t>
            </a:r>
            <a:r>
              <a:rPr lang="en-US" altLang="ko-KR" sz="1400" smtClean="0"/>
              <a:t>. </a:t>
            </a:r>
            <a:r>
              <a:rPr lang="ko-KR" altLang="ko-KR" sz="1400" smtClean="0"/>
              <a:t>이런 것을 벤치마킹이라고 하는 것입니다</a:t>
            </a:r>
            <a:r>
              <a:rPr lang="en-US" altLang="ko-KR" sz="1400" smtClean="0"/>
              <a:t>. </a:t>
            </a:r>
            <a:r>
              <a:rPr lang="ko-KR" altLang="ko-KR" sz="1400" smtClean="0"/>
              <a:t>하지만 다른 사람이 만든 것을 베끼진 마십시오</a:t>
            </a:r>
            <a:r>
              <a:rPr lang="en-US" altLang="ko-KR" sz="1400" smtClean="0"/>
              <a:t>. </a:t>
            </a:r>
            <a:r>
              <a:rPr lang="ko-KR" altLang="ko-KR" sz="1400" smtClean="0"/>
              <a:t>그건 도둑질입니다</a:t>
            </a:r>
            <a:r>
              <a:rPr lang="en-US" altLang="ko-KR" sz="1400" smtClean="0"/>
              <a:t>. </a:t>
            </a:r>
            <a:r>
              <a:rPr lang="ko-KR" altLang="ko-KR" sz="1400" smtClean="0"/>
              <a:t>벤치마킹하는 것과 도둑질 하는 것은 사실 어떻게 보면 종이 한 장 차이 같지만</a:t>
            </a:r>
            <a:r>
              <a:rPr lang="en-US" altLang="ko-KR" sz="1400" smtClean="0"/>
              <a:t>, </a:t>
            </a:r>
            <a:r>
              <a:rPr lang="ko-KR" altLang="ko-KR" sz="1400" smtClean="0"/>
              <a:t>사이트를 그대로 베낀 것은 언젠가 사용자들이 알아차리게 됩니다</a:t>
            </a:r>
            <a:r>
              <a:rPr lang="en-US" altLang="ko-KR" sz="1400" smtClean="0"/>
              <a:t>. </a:t>
            </a:r>
            <a:r>
              <a:rPr lang="ko-KR" altLang="ko-KR" sz="1400" smtClean="0"/>
              <a:t>그렇게 되면 개발자 또는 디자이너는 본인의 이력에 좋을 것이 하나도 없습니다</a:t>
            </a:r>
            <a:r>
              <a:rPr lang="en-US" altLang="ko-KR" sz="1400" smtClean="0"/>
              <a:t>.</a:t>
            </a:r>
            <a:endParaRPr lang="ko-KR" altLang="ko-KR" sz="1400" smtClean="0"/>
          </a:p>
          <a:p>
            <a:pPr>
              <a:lnSpc>
                <a:spcPct val="150000"/>
              </a:lnSpc>
            </a:pPr>
            <a:r>
              <a:rPr lang="en-US" altLang="ko-KR" sz="1400" smtClean="0"/>
              <a:t> </a:t>
            </a:r>
            <a:endParaRPr lang="ko-KR" altLang="ko-KR" sz="1400" dirty="0"/>
          </a:p>
        </p:txBody>
      </p:sp>
      <p:pic>
        <p:nvPicPr>
          <p:cNvPr id="3" name="그림 2" descr="C:\Users\Michael\AppData\Local\Temp\SNAGHTML174463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908720"/>
            <a:ext cx="5176861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98800" y="5445224"/>
            <a:ext cx="5185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[</a:t>
            </a:r>
            <a:r>
              <a:rPr lang="ko-KR" altLang="ko-KR" sz="1200" dirty="0"/>
              <a:t>그림</a:t>
            </a:r>
            <a:r>
              <a:rPr lang="en-US" altLang="ko-KR" sz="1200" dirty="0"/>
              <a:t> </a:t>
            </a:r>
            <a:r>
              <a:rPr lang="en-US" altLang="ko-KR" sz="1200" dirty="0" smtClean="0"/>
              <a:t>1-13</a:t>
            </a:r>
            <a:r>
              <a:rPr lang="en-US" altLang="ko-KR" sz="1200" dirty="0"/>
              <a:t>] </a:t>
            </a:r>
            <a:r>
              <a:rPr lang="ko-KR" altLang="ko-KR" sz="1200" dirty="0"/>
              <a:t>웹 표준에 의해 만들어진 멋진 사이트를 소개하는</a:t>
            </a:r>
            <a:r>
              <a:rPr lang="en-US" altLang="ko-KR" sz="1200" dirty="0"/>
              <a:t> CSS Lounge </a:t>
            </a:r>
            <a:endParaRPr lang="ko-KR" altLang="ko-KR" sz="1200" dirty="0"/>
          </a:p>
        </p:txBody>
      </p:sp>
    </p:spTree>
    <p:extLst>
      <p:ext uri="{BB962C8B-B14F-4D97-AF65-F5344CB8AC3E}">
        <p14:creationId xmlns:p14="http://schemas.microsoft.com/office/powerpoint/2010/main" val="53193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9512" y="980728"/>
            <a:ext cx="87849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1400" dirty="0"/>
              <a:t>여기까지 간단한 웹 표준에 대해서 알아봤습니다</a:t>
            </a:r>
            <a:r>
              <a:rPr lang="en-US" altLang="ko-KR" sz="1400" dirty="0"/>
              <a:t>.</a:t>
            </a:r>
            <a:endParaRPr lang="ko-KR" altLang="ko-KR" sz="1400" dirty="0"/>
          </a:p>
          <a:p>
            <a:pPr>
              <a:lnSpc>
                <a:spcPct val="150000"/>
              </a:lnSpc>
            </a:pPr>
            <a:r>
              <a:rPr lang="ko-KR" altLang="ko-KR" sz="1400" dirty="0"/>
              <a:t>웹 표준은 사실 어려운 부분이 없습니다</a:t>
            </a:r>
            <a:r>
              <a:rPr lang="en-US" altLang="ko-KR" sz="1400" dirty="0"/>
              <a:t>. </a:t>
            </a:r>
            <a:r>
              <a:rPr lang="ko-KR" altLang="ko-KR" sz="1400" dirty="0"/>
              <a:t>웹 사이트를 구조와 표현을 분리하고</a:t>
            </a:r>
            <a:r>
              <a:rPr lang="en-US" altLang="ko-KR" sz="1400" dirty="0"/>
              <a:t>, W3C</a:t>
            </a:r>
            <a:r>
              <a:rPr lang="ko-KR" altLang="ko-KR" sz="1400" dirty="0"/>
              <a:t>에서 제정한</a:t>
            </a:r>
            <a:r>
              <a:rPr lang="en-US" altLang="ko-KR" sz="1400" dirty="0"/>
              <a:t> HTML </a:t>
            </a:r>
            <a:r>
              <a:rPr lang="ko-KR" altLang="ko-KR" sz="1400" dirty="0"/>
              <a:t>규격과</a:t>
            </a:r>
            <a:r>
              <a:rPr lang="en-US" altLang="ko-KR" sz="1400" dirty="0"/>
              <a:t> CSS </a:t>
            </a:r>
            <a:r>
              <a:rPr lang="ko-KR" altLang="ko-KR" sz="1400" dirty="0"/>
              <a:t>규격을 준수하는 것이 웹 표준이라고 할 수 있습니다</a:t>
            </a:r>
            <a:r>
              <a:rPr lang="en-US" altLang="ko-KR" sz="1400" dirty="0"/>
              <a:t>. </a:t>
            </a:r>
            <a:endParaRPr lang="ko-KR" altLang="ko-KR" sz="1400" dirty="0"/>
          </a:p>
          <a:p>
            <a:pPr>
              <a:lnSpc>
                <a:spcPct val="150000"/>
              </a:lnSpc>
            </a:pPr>
            <a:r>
              <a:rPr lang="ko-KR" altLang="ko-KR" sz="1400" dirty="0"/>
              <a:t>현재 많은 웹사이트들이 웹 표준에 의해 개발되고 있으며</a:t>
            </a:r>
            <a:r>
              <a:rPr lang="en-US" altLang="ko-KR" sz="1400" dirty="0"/>
              <a:t>, </a:t>
            </a:r>
            <a:r>
              <a:rPr lang="ko-KR" altLang="ko-KR" sz="1400" dirty="0"/>
              <a:t>또한 웹 표준으로 전환이 되어가는 변환기에 있습니다</a:t>
            </a:r>
            <a:r>
              <a:rPr lang="en-US" altLang="ko-KR" sz="1400" dirty="0"/>
              <a:t>. </a:t>
            </a:r>
            <a:r>
              <a:rPr lang="ko-KR" altLang="ko-KR" sz="1400" dirty="0"/>
              <a:t>웹 표준은</a:t>
            </a:r>
            <a:r>
              <a:rPr lang="en-US" altLang="ko-KR" sz="1400" dirty="0"/>
              <a:t> HTML</a:t>
            </a:r>
            <a:r>
              <a:rPr lang="ko-KR" altLang="ko-KR" sz="1400" dirty="0"/>
              <a:t>은 문서의 구조를</a:t>
            </a:r>
            <a:r>
              <a:rPr lang="en-US" altLang="ko-KR" sz="1400" dirty="0"/>
              <a:t> CSS</a:t>
            </a:r>
            <a:r>
              <a:rPr lang="ko-KR" altLang="ko-KR" sz="1400" dirty="0"/>
              <a:t>는 문서의 디자인을 담당합니다</a:t>
            </a:r>
            <a:r>
              <a:rPr lang="en-US" altLang="ko-KR" sz="1400" dirty="0"/>
              <a:t>. </a:t>
            </a:r>
            <a:r>
              <a:rPr lang="ko-KR" altLang="ko-KR" sz="1400" dirty="0"/>
              <a:t>특히</a:t>
            </a:r>
            <a:r>
              <a:rPr lang="en-US" altLang="ko-KR" sz="1400" dirty="0"/>
              <a:t> IE10</a:t>
            </a:r>
            <a:r>
              <a:rPr lang="ko-KR" altLang="ko-KR" sz="1400" dirty="0"/>
              <a:t>의 출현과 함께</a:t>
            </a:r>
            <a:r>
              <a:rPr lang="en-US" altLang="ko-KR" sz="1400" dirty="0"/>
              <a:t>, HTML5</a:t>
            </a:r>
            <a:r>
              <a:rPr lang="ko-KR" altLang="ko-KR" sz="1400" dirty="0"/>
              <a:t>와</a:t>
            </a:r>
            <a:r>
              <a:rPr lang="en-US" altLang="ko-KR" sz="1400" dirty="0"/>
              <a:t> CSS3</a:t>
            </a:r>
            <a:r>
              <a:rPr lang="ko-KR" altLang="ko-KR" sz="1400" dirty="0"/>
              <a:t>가 본격적으로 모든</a:t>
            </a:r>
            <a:r>
              <a:rPr lang="en-US" altLang="ko-KR" sz="1400" dirty="0"/>
              <a:t> IE</a:t>
            </a:r>
            <a:r>
              <a:rPr lang="ko-KR" altLang="ko-KR" sz="1400" dirty="0"/>
              <a:t>를 포함한 모든 브라우저에 사용할 수 있게 됨에 따라 웹 표준의 중요성은 더욱 커졌습니다</a:t>
            </a:r>
            <a:r>
              <a:rPr lang="en-US" altLang="ko-KR" sz="1400" dirty="0"/>
              <a:t>. 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endParaRPr lang="ko-KR" altLang="ko-KR" sz="1400" dirty="0"/>
          </a:p>
          <a:p>
            <a:pPr>
              <a:lnSpc>
                <a:spcPct val="150000"/>
              </a:lnSpc>
            </a:pPr>
            <a:r>
              <a:rPr lang="ko-KR" altLang="ko-KR" sz="1400" dirty="0"/>
              <a:t>다음 장에서는</a:t>
            </a:r>
            <a:r>
              <a:rPr lang="en-US" altLang="ko-KR" sz="1400" dirty="0"/>
              <a:t> HTML</a:t>
            </a:r>
            <a:r>
              <a:rPr lang="ko-KR" altLang="ko-KR" sz="1400" dirty="0"/>
              <a:t>문서의 기본 구조와</a:t>
            </a:r>
            <a:r>
              <a:rPr lang="en-US" altLang="ko-KR" sz="1400" dirty="0"/>
              <a:t> HTML5</a:t>
            </a:r>
            <a:r>
              <a:rPr lang="ko-KR" altLang="ko-KR" sz="1400" dirty="0"/>
              <a:t>가 기존</a:t>
            </a:r>
            <a:r>
              <a:rPr lang="en-US" altLang="ko-KR" sz="1400" dirty="0"/>
              <a:t> HTML </a:t>
            </a:r>
            <a:r>
              <a:rPr lang="ko-KR" altLang="ko-KR" sz="1400" dirty="0"/>
              <a:t>버전에서 어떤 점이 바뀌었고</a:t>
            </a:r>
            <a:r>
              <a:rPr lang="en-US" altLang="ko-KR" sz="1400" dirty="0"/>
              <a:t>, </a:t>
            </a:r>
            <a:r>
              <a:rPr lang="ko-KR" altLang="ko-KR" sz="1400" dirty="0"/>
              <a:t>어떤 기능들이 추가되었는지 살펴보도록 하겠습니다</a:t>
            </a:r>
            <a:r>
              <a:rPr lang="en-US" altLang="ko-KR" sz="1400" dirty="0"/>
              <a:t>.</a:t>
            </a:r>
            <a:endParaRPr lang="ko-KR" altLang="ko-KR" sz="1400" dirty="0"/>
          </a:p>
        </p:txBody>
      </p:sp>
    </p:spTree>
    <p:extLst>
      <p:ext uri="{BB962C8B-B14F-4D97-AF65-F5344CB8AC3E}">
        <p14:creationId xmlns:p14="http://schemas.microsoft.com/office/powerpoint/2010/main" val="65079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1 </a:t>
            </a:r>
            <a:r>
              <a:rPr lang="ko-KR" altLang="ko-KR" sz="2400" b="1" dirty="0"/>
              <a:t>웹 표준이란</a:t>
            </a:r>
            <a:r>
              <a:rPr lang="en-US" altLang="ko-KR" sz="2400" b="1" dirty="0"/>
              <a:t>?</a:t>
            </a:r>
            <a:endParaRPr lang="ko-KR" altLang="ko-K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700808"/>
            <a:ext cx="828092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1400" dirty="0"/>
              <a:t>웹 표준 영어로는</a:t>
            </a:r>
            <a:r>
              <a:rPr lang="en-US" altLang="ko-KR" sz="1400" dirty="0"/>
              <a:t> WEB STANDARD </a:t>
            </a:r>
            <a:r>
              <a:rPr lang="ko-KR" altLang="ko-KR" sz="1400" dirty="0"/>
              <a:t>라고 표현합니다</a:t>
            </a:r>
            <a:r>
              <a:rPr lang="en-US" altLang="ko-KR" sz="1400" dirty="0"/>
              <a:t>. </a:t>
            </a:r>
            <a:r>
              <a:rPr lang="ko-KR" altLang="ko-KR" sz="1400" dirty="0"/>
              <a:t>한국의 공업 규격은</a:t>
            </a:r>
            <a:r>
              <a:rPr lang="en-US" altLang="ko-KR" sz="1400" dirty="0"/>
              <a:t> KS </a:t>
            </a:r>
            <a:r>
              <a:rPr lang="ko-KR" altLang="ko-KR" sz="1400" dirty="0"/>
              <a:t>즉</a:t>
            </a:r>
            <a:r>
              <a:rPr lang="en-US" altLang="ko-KR" sz="1400" dirty="0"/>
              <a:t> Korea Standard </a:t>
            </a:r>
            <a:r>
              <a:rPr lang="ko-KR" altLang="ko-KR" sz="1400" dirty="0"/>
              <a:t>라는 마크가 있습니다</a:t>
            </a:r>
            <a:r>
              <a:rPr lang="en-US" altLang="ko-KR" sz="1400" dirty="0"/>
              <a:t>. </a:t>
            </a:r>
            <a:r>
              <a:rPr lang="ko-KR" altLang="ko-KR" sz="1400" dirty="0"/>
              <a:t>일본은</a:t>
            </a:r>
            <a:r>
              <a:rPr lang="en-US" altLang="ko-KR" sz="1400" dirty="0"/>
              <a:t> JIS Japan Industry Standard </a:t>
            </a:r>
            <a:r>
              <a:rPr lang="ko-KR" altLang="ko-KR" sz="1400" dirty="0"/>
              <a:t>라는 규격이 있습니다</a:t>
            </a:r>
            <a:r>
              <a:rPr lang="en-US" altLang="ko-KR" sz="1400" dirty="0"/>
              <a:t>. </a:t>
            </a:r>
            <a:r>
              <a:rPr lang="ko-KR" altLang="ko-KR" sz="1400" dirty="0"/>
              <a:t>공업에서 이런 규격이 필요한 이유는 동일한 규격의 부품들을 만듦으로써</a:t>
            </a:r>
            <a:r>
              <a:rPr lang="en-US" altLang="ko-KR" sz="1400" dirty="0"/>
              <a:t>, </a:t>
            </a:r>
            <a:r>
              <a:rPr lang="ko-KR" altLang="ko-KR" sz="1400" dirty="0"/>
              <a:t>규격이 달라서 부품간의 호환이 안되 발생하는 불필요한 낭비요소를 줄일 수 있기 때문입니다</a:t>
            </a:r>
            <a:r>
              <a:rPr lang="en-US" altLang="ko-KR" sz="1400" dirty="0"/>
              <a:t>. 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ko-KR" altLang="ko-KR" sz="1400" dirty="0" smtClean="0"/>
              <a:t>우리가 </a:t>
            </a:r>
            <a:r>
              <a:rPr lang="ko-KR" altLang="ko-KR" sz="1400" dirty="0"/>
              <a:t>일상적으로 사용하는 컴퓨터에서도 어떤 컴퓨터에서도 사용하는 표준이 있습니다</a:t>
            </a:r>
            <a:r>
              <a:rPr lang="en-US" altLang="ko-KR" sz="1400" dirty="0"/>
              <a:t>. USB </a:t>
            </a:r>
            <a:r>
              <a:rPr lang="ko-KR" altLang="ko-KR" sz="1400" dirty="0"/>
              <a:t>포트가 대표적입니다</a:t>
            </a:r>
            <a:r>
              <a:rPr lang="en-US" altLang="ko-KR" sz="1400" dirty="0"/>
              <a:t>. USB </a:t>
            </a:r>
            <a:r>
              <a:rPr lang="ko-KR" altLang="ko-KR" sz="1400" dirty="0"/>
              <a:t>포트는 일반</a:t>
            </a:r>
            <a:r>
              <a:rPr lang="en-US" altLang="ko-KR" sz="1400" dirty="0"/>
              <a:t> PC</a:t>
            </a:r>
            <a:r>
              <a:rPr lang="ko-KR" altLang="ko-KR" sz="1400" dirty="0"/>
              <a:t>에서 사용하던 맥에서 사용하던 동일한 규격이기 때문에 어떤 컴퓨터에서도</a:t>
            </a:r>
            <a:r>
              <a:rPr lang="en-US" altLang="ko-KR" sz="1400" dirty="0"/>
              <a:t> USB </a:t>
            </a:r>
            <a:r>
              <a:rPr lang="ko-KR" altLang="ko-KR" sz="1400" dirty="0"/>
              <a:t>호환 기기를 사용할 수 있는 것입니다</a:t>
            </a:r>
            <a:r>
              <a:rPr lang="en-US" altLang="ko-KR" sz="1400" dirty="0"/>
              <a:t>. 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ko-KR" altLang="ko-KR" sz="1400" dirty="0"/>
              <a:t>그렇다면 웹 표준이 왜 필요 하는지 짐작이 되시나요</a:t>
            </a:r>
            <a:r>
              <a:rPr lang="en-US" altLang="ko-KR" sz="1400" dirty="0"/>
              <a:t>? </a:t>
            </a:r>
          </a:p>
          <a:p>
            <a:pPr>
              <a:lnSpc>
                <a:spcPct val="150000"/>
              </a:lnSpc>
            </a:pPr>
            <a:r>
              <a:rPr lang="ko-KR" altLang="ko-KR" sz="1400" dirty="0"/>
              <a:t>웹 사이트를 볼 수 있게끔 만들어 주는 도구를 우리는 브라우저</a:t>
            </a:r>
            <a:r>
              <a:rPr lang="en-US" altLang="ko-KR" sz="1400" dirty="0"/>
              <a:t>(browser)</a:t>
            </a:r>
            <a:r>
              <a:rPr lang="ko-KR" altLang="ko-KR" sz="1400" dirty="0"/>
              <a:t>라고 합니다</a:t>
            </a:r>
            <a:r>
              <a:rPr lang="en-US" altLang="ko-KR" sz="1400" dirty="0"/>
              <a:t>. </a:t>
            </a:r>
            <a:r>
              <a:rPr lang="ko-KR" altLang="ko-KR" sz="1400" dirty="0"/>
              <a:t>현재 시중에 나와있는 브라우저의 종류는</a:t>
            </a:r>
            <a:r>
              <a:rPr lang="en-US" altLang="ko-KR" sz="1400" dirty="0"/>
              <a:t> IE(</a:t>
            </a:r>
            <a:r>
              <a:rPr lang="ko-KR" altLang="ko-KR" sz="1400" dirty="0"/>
              <a:t>인터넷 </a:t>
            </a:r>
            <a:r>
              <a:rPr lang="ko-KR" altLang="ko-KR" sz="1400" dirty="0" err="1"/>
              <a:t>익스플로러</a:t>
            </a:r>
            <a:r>
              <a:rPr lang="en-US" altLang="ko-KR" sz="1400" dirty="0"/>
              <a:t>), FF(</a:t>
            </a:r>
            <a:r>
              <a:rPr lang="ko-KR" altLang="ko-KR" sz="1400" dirty="0"/>
              <a:t>파이어 </a:t>
            </a:r>
            <a:r>
              <a:rPr lang="ko-KR" altLang="ko-KR" sz="1400" dirty="0" err="1"/>
              <a:t>폭스</a:t>
            </a:r>
            <a:r>
              <a:rPr lang="en-US" altLang="ko-KR" sz="1400" dirty="0"/>
              <a:t>), </a:t>
            </a:r>
            <a:r>
              <a:rPr lang="ko-KR" altLang="ko-KR" sz="1400" dirty="0" err="1"/>
              <a:t>구글</a:t>
            </a:r>
            <a:r>
              <a:rPr lang="ko-KR" altLang="ko-KR" sz="1400" dirty="0"/>
              <a:t> 크롬</a:t>
            </a:r>
            <a:r>
              <a:rPr lang="en-US" altLang="ko-KR" sz="1400" dirty="0"/>
              <a:t>, </a:t>
            </a:r>
            <a:r>
              <a:rPr lang="ko-KR" altLang="ko-KR" sz="1400" dirty="0"/>
              <a:t>사파리 그리로 오페라 라는 대표적인 브라우저가 존재합니다</a:t>
            </a:r>
            <a:r>
              <a:rPr lang="en-US" altLang="ko-KR" sz="1400" dirty="0"/>
              <a:t>. </a:t>
            </a:r>
            <a:r>
              <a:rPr lang="ko-KR" altLang="ko-KR" sz="1400" dirty="0"/>
              <a:t>그 외에도 여러 소수의 브라우저가 있지만</a:t>
            </a:r>
            <a:r>
              <a:rPr lang="en-US" altLang="ko-KR" sz="1400" dirty="0"/>
              <a:t>, </a:t>
            </a:r>
            <a:r>
              <a:rPr lang="ko-KR" altLang="ko-KR" sz="1400" dirty="0"/>
              <a:t>일반적으로 이렇게</a:t>
            </a:r>
            <a:r>
              <a:rPr lang="en-US" altLang="ko-KR" sz="1400" dirty="0"/>
              <a:t> 5</a:t>
            </a:r>
            <a:r>
              <a:rPr lang="ko-KR" altLang="ko-KR" sz="1400" dirty="0"/>
              <a:t>가지 브라우저를 기본 브라우저라고 해도 무관합니다</a:t>
            </a:r>
            <a:r>
              <a:rPr lang="en-US" altLang="ko-KR" sz="1400" dirty="0"/>
              <a:t>. </a:t>
            </a:r>
            <a:r>
              <a:rPr lang="ko-KR" altLang="ko-KR" sz="1400" dirty="0"/>
              <a:t>특히 여기서</a:t>
            </a:r>
            <a:r>
              <a:rPr lang="en-US" altLang="ko-KR" sz="1400" dirty="0"/>
              <a:t> IE</a:t>
            </a:r>
            <a:r>
              <a:rPr lang="ko-KR" altLang="ko-KR" sz="1400" dirty="0"/>
              <a:t>와</a:t>
            </a:r>
            <a:r>
              <a:rPr lang="en-US" altLang="ko-KR" sz="1400" dirty="0"/>
              <a:t> FF </a:t>
            </a:r>
            <a:r>
              <a:rPr lang="ko-KR" altLang="ko-KR" sz="1400" dirty="0"/>
              <a:t>그리고 크롬을 가장 많이 사용합니다</a:t>
            </a:r>
            <a:r>
              <a:rPr lang="en-US" altLang="ko-KR" sz="1400" dirty="0"/>
              <a:t>. </a:t>
            </a:r>
          </a:p>
          <a:p>
            <a:pPr>
              <a:lnSpc>
                <a:spcPct val="150000"/>
              </a:lnSpc>
            </a:pP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463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05807"/>
            <a:ext cx="849694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1400" dirty="0" smtClean="0"/>
              <a:t>한국에서는</a:t>
            </a:r>
            <a:r>
              <a:rPr lang="en-US" altLang="ko-KR" sz="1400" dirty="0" smtClean="0"/>
              <a:t> IE </a:t>
            </a:r>
            <a:r>
              <a:rPr lang="ko-KR" altLang="ko-KR" sz="1400" dirty="0" smtClean="0"/>
              <a:t>계열이 거의</a:t>
            </a:r>
            <a:r>
              <a:rPr lang="en-US" altLang="ko-KR" sz="1400" dirty="0" smtClean="0"/>
              <a:t> 90% ~ 70% </a:t>
            </a:r>
            <a:r>
              <a:rPr lang="ko-KR" altLang="ko-KR" sz="1400" dirty="0" smtClean="0"/>
              <a:t>이상의 시장 점유율을 보이지만</a:t>
            </a:r>
            <a:r>
              <a:rPr lang="en-US" altLang="ko-KR" sz="1400" dirty="0" smtClean="0"/>
              <a:t>, </a:t>
            </a:r>
            <a:r>
              <a:rPr lang="ko-KR" altLang="ko-KR" sz="1400" dirty="0" smtClean="0"/>
              <a:t>전세계적으로는 크롬의 점유율이 상당히 높다는 것을 알 수 있습니다</a:t>
            </a:r>
            <a:r>
              <a:rPr lang="en-US" altLang="ko-KR" sz="1400" dirty="0" smtClean="0"/>
              <a:t>. [</a:t>
            </a:r>
            <a:r>
              <a:rPr lang="ko-KR" altLang="ko-KR" sz="1400" dirty="0" smtClean="0"/>
              <a:t>그림</a:t>
            </a:r>
            <a:r>
              <a:rPr lang="en-US" altLang="ko-KR" sz="1400" dirty="0" smtClean="0"/>
              <a:t> 1-1 </a:t>
            </a:r>
            <a:r>
              <a:rPr lang="ko-KR" altLang="ko-KR" sz="1400" dirty="0" smtClean="0"/>
              <a:t>참조</a:t>
            </a:r>
            <a:r>
              <a:rPr lang="en-US" altLang="ko-KR" sz="1400" dirty="0" smtClean="0"/>
              <a:t>] </a:t>
            </a:r>
            <a:r>
              <a:rPr lang="ko-KR" altLang="ko-KR" sz="1400" dirty="0" smtClean="0"/>
              <a:t>하지만 몇 해 전만해도</a:t>
            </a:r>
            <a:r>
              <a:rPr lang="en-US" altLang="ko-KR" sz="1400" dirty="0" smtClean="0"/>
              <a:t> IE</a:t>
            </a:r>
            <a:r>
              <a:rPr lang="ko-KR" altLang="ko-KR" sz="1400" dirty="0" smtClean="0"/>
              <a:t>의 점유율이 전세계적으로</a:t>
            </a:r>
            <a:r>
              <a:rPr lang="en-US" altLang="ko-KR" sz="1400" dirty="0" smtClean="0"/>
              <a:t> 90%</a:t>
            </a:r>
            <a:r>
              <a:rPr lang="ko-KR" altLang="ko-KR" sz="1400" dirty="0" smtClean="0"/>
              <a:t>를 넘었던 적도 있었습니다</a:t>
            </a:r>
            <a:r>
              <a:rPr lang="en-US" altLang="ko-KR" sz="1400" dirty="0" smtClean="0"/>
              <a:t>. </a:t>
            </a:r>
            <a:r>
              <a:rPr lang="ko-KR" altLang="ko-KR" sz="1400" dirty="0"/>
              <a:t>이렇게 브라우저의 생태계가 변화함에 따라 특정 브라우저에서만 작동하는 특별한 태그 및 특별한 플러그 인을 사용하게 되면</a:t>
            </a:r>
            <a:r>
              <a:rPr lang="en-US" altLang="ko-KR" sz="1400" dirty="0"/>
              <a:t>, </a:t>
            </a:r>
            <a:r>
              <a:rPr lang="ko-KR" altLang="ko-KR" sz="1400" dirty="0"/>
              <a:t>다른 브라우저에서는 해당 사이트를 제대로 이용할 수 없게 되는 상황이 발생하게 됩니다</a:t>
            </a:r>
            <a:r>
              <a:rPr lang="en-US" altLang="ko-KR" sz="1400" dirty="0"/>
              <a:t>. </a:t>
            </a:r>
            <a:r>
              <a:rPr lang="ko-KR" altLang="ko-KR" sz="1400" dirty="0"/>
              <a:t>따라서 모든 사이트들은 웹 표준에 의해서 어떤 브라우저를 사용하든</a:t>
            </a:r>
            <a:r>
              <a:rPr lang="en-US" altLang="ko-KR" sz="1400" dirty="0"/>
              <a:t>, </a:t>
            </a:r>
            <a:r>
              <a:rPr lang="ko-KR" altLang="ko-KR" sz="1400" dirty="0"/>
              <a:t>동일한 결과물로 보이게 하는 것이 웹 표준의 최종 목표라고 할 수 있습니다</a:t>
            </a:r>
            <a:r>
              <a:rPr lang="en-US" altLang="ko-KR" sz="1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/>
              <a:t>[</a:t>
            </a:r>
            <a:r>
              <a:rPr lang="ko-KR" altLang="ko-KR" sz="1400" dirty="0"/>
              <a:t>그림</a:t>
            </a:r>
            <a:r>
              <a:rPr lang="en-US" altLang="ko-KR" sz="1400" dirty="0"/>
              <a:t> 1.1-2]</a:t>
            </a:r>
            <a:r>
              <a:rPr lang="ko-KR" altLang="ko-KR" sz="1400" dirty="0"/>
              <a:t>를 보시면 아직도 한국은</a:t>
            </a:r>
            <a:r>
              <a:rPr lang="en-US" altLang="ko-KR" sz="1400" dirty="0"/>
              <a:t> IE </a:t>
            </a:r>
            <a:r>
              <a:rPr lang="ko-KR" altLang="ko-KR" sz="1400" dirty="0"/>
              <a:t>점유율이 지금도 상당히 높다는 것을 알 수 있습니다</a:t>
            </a:r>
            <a:r>
              <a:rPr lang="en-US" altLang="ko-KR" sz="1400" dirty="0"/>
              <a:t>. </a:t>
            </a:r>
            <a:r>
              <a:rPr lang="ko-KR" altLang="ko-KR" sz="1400" dirty="0"/>
              <a:t>하지만 그 추세가 이전 보다는 많이 줄어드는 모습을 보이고 있다는 것을 알 수 있습니다</a:t>
            </a:r>
            <a:r>
              <a:rPr lang="en-US" altLang="ko-KR" sz="1400" dirty="0"/>
              <a:t>. </a:t>
            </a:r>
            <a:r>
              <a:rPr lang="ko-KR" altLang="ko-KR" sz="1400" dirty="0"/>
              <a:t>대신 크롬의 성장세가 두드러진다는 것을 알 수 있습니다</a:t>
            </a:r>
            <a:r>
              <a:rPr lang="en-US" altLang="ko-KR" sz="1400" dirty="0"/>
              <a:t>. </a:t>
            </a:r>
          </a:p>
          <a:p>
            <a:pPr>
              <a:lnSpc>
                <a:spcPct val="150000"/>
              </a:lnSpc>
            </a:pPr>
            <a:r>
              <a:rPr lang="ko-KR" altLang="ko-KR" sz="1400" dirty="0"/>
              <a:t>특히 한국인 경우</a:t>
            </a:r>
            <a:r>
              <a:rPr lang="en-US" altLang="ko-KR" sz="1400" dirty="0"/>
              <a:t> IE</a:t>
            </a:r>
            <a:r>
              <a:rPr lang="ko-KR" altLang="ko-KR" sz="1400" dirty="0"/>
              <a:t>에 종속되어 있는 기술인</a:t>
            </a:r>
            <a:r>
              <a:rPr lang="en-US" altLang="ko-KR" sz="1400" dirty="0"/>
              <a:t> Active X</a:t>
            </a:r>
            <a:r>
              <a:rPr lang="ko-KR" altLang="ko-KR" sz="1400" dirty="0"/>
              <a:t>의 과도한 남발로 인해서</a:t>
            </a:r>
            <a:r>
              <a:rPr lang="en-US" altLang="ko-KR" sz="1400" dirty="0"/>
              <a:t> IE</a:t>
            </a:r>
            <a:r>
              <a:rPr lang="ko-KR" altLang="ko-KR" sz="1400" dirty="0"/>
              <a:t>가 아니면 해당 사이트를 사용할 수 없게 만들어 버리는 아주 나쁜 행위를 하고 있습니다</a:t>
            </a:r>
            <a:r>
              <a:rPr lang="en-US" altLang="ko-KR" sz="1400" dirty="0"/>
              <a:t>. 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en-US" altLang="ko-KR" sz="1400" dirty="0"/>
              <a:t>Active X</a:t>
            </a:r>
            <a:r>
              <a:rPr lang="ko-KR" altLang="ko-KR" sz="1400" dirty="0"/>
              <a:t>는 윈도우가 설치된</a:t>
            </a:r>
            <a:r>
              <a:rPr lang="en-US" altLang="ko-KR" sz="1400" dirty="0"/>
              <a:t> PC</a:t>
            </a:r>
            <a:r>
              <a:rPr lang="ko-KR" altLang="ko-KR" sz="1400" dirty="0"/>
              <a:t>에서만 동작하기 때문에</a:t>
            </a:r>
            <a:r>
              <a:rPr lang="en-US" altLang="ko-KR" sz="1400" dirty="0"/>
              <a:t>, </a:t>
            </a:r>
            <a:r>
              <a:rPr lang="ko-KR" altLang="ko-KR" sz="1400" dirty="0"/>
              <a:t>사용자가 맥을 사용하거나</a:t>
            </a:r>
            <a:r>
              <a:rPr lang="en-US" altLang="ko-KR" sz="1400" dirty="0"/>
              <a:t>, </a:t>
            </a:r>
            <a:r>
              <a:rPr lang="ko-KR" altLang="ko-KR" sz="1400" dirty="0" err="1"/>
              <a:t>리눅스를</a:t>
            </a:r>
            <a:r>
              <a:rPr lang="ko-KR" altLang="ko-KR" sz="1400" dirty="0"/>
              <a:t> 사용하거나 또는 스마트 </a:t>
            </a:r>
            <a:r>
              <a:rPr lang="ko-KR" altLang="ko-KR" sz="1400" dirty="0" err="1"/>
              <a:t>폰을</a:t>
            </a:r>
            <a:r>
              <a:rPr lang="ko-KR" altLang="ko-KR" sz="1400" dirty="0"/>
              <a:t> 사용하게 되면 해당 기능을 사용할 수 없게 됩니다</a:t>
            </a:r>
            <a:r>
              <a:rPr lang="en-US" altLang="ko-KR" sz="1400" dirty="0"/>
              <a:t>. </a:t>
            </a:r>
            <a:r>
              <a:rPr lang="ko-KR" altLang="ko-KR" sz="1400" dirty="0"/>
              <a:t>이런 것을 </a:t>
            </a:r>
            <a:r>
              <a:rPr lang="ko-KR" altLang="ko-KR" sz="1400" dirty="0" err="1"/>
              <a:t>가르켜</a:t>
            </a:r>
            <a:r>
              <a:rPr lang="en-US" altLang="ko-KR" sz="1400" dirty="0"/>
              <a:t>, </a:t>
            </a:r>
            <a:r>
              <a:rPr lang="ko-KR" altLang="ko-KR" sz="1400" dirty="0"/>
              <a:t>웹 표준에 반하는 것이라고 할 수 있습니다</a:t>
            </a:r>
            <a:r>
              <a:rPr lang="en-US" altLang="ko-KR" sz="1400" dirty="0"/>
              <a:t>. </a:t>
            </a:r>
            <a:r>
              <a:rPr lang="ko-KR" altLang="ko-KR" sz="1400" dirty="0"/>
              <a:t>왜 사용자가 굳이</a:t>
            </a:r>
            <a:r>
              <a:rPr lang="en-US" altLang="ko-KR" sz="1400" dirty="0"/>
              <a:t> PC</a:t>
            </a:r>
            <a:r>
              <a:rPr lang="ko-KR" altLang="ko-KR" sz="1400" dirty="0"/>
              <a:t>를 사용하면서</a:t>
            </a:r>
            <a:r>
              <a:rPr lang="en-US" altLang="ko-KR" sz="1400" dirty="0"/>
              <a:t> IE</a:t>
            </a:r>
            <a:r>
              <a:rPr lang="ko-KR" altLang="ko-KR" sz="1400" dirty="0"/>
              <a:t>만 사용해야만 하죠</a:t>
            </a:r>
            <a:r>
              <a:rPr lang="en-US" altLang="ko-KR" sz="1400" dirty="0"/>
              <a:t>? </a:t>
            </a:r>
            <a:r>
              <a:rPr lang="ko-KR" altLang="ko-KR" sz="1400" dirty="0"/>
              <a:t>사용자의 취향에 따라 맥을 사용할 수도 있고</a:t>
            </a:r>
            <a:r>
              <a:rPr lang="en-US" altLang="ko-KR" sz="1400" dirty="0"/>
              <a:t>, </a:t>
            </a:r>
            <a:r>
              <a:rPr lang="ko-KR" altLang="ko-KR" sz="1400" dirty="0" err="1"/>
              <a:t>리눅스를</a:t>
            </a:r>
            <a:r>
              <a:rPr lang="ko-KR" altLang="ko-KR" sz="1400" dirty="0"/>
              <a:t> 사용할 수도 있는데</a:t>
            </a:r>
            <a:r>
              <a:rPr lang="en-US" altLang="ko-KR" sz="1400" dirty="0"/>
              <a:t>, </a:t>
            </a:r>
            <a:r>
              <a:rPr lang="ko-KR" altLang="ko-KR" sz="1400" dirty="0"/>
              <a:t>그런 소수에게 윈도우</a:t>
            </a:r>
            <a:r>
              <a:rPr lang="en-US" altLang="ko-KR" sz="1400" dirty="0"/>
              <a:t> PC</a:t>
            </a:r>
            <a:r>
              <a:rPr lang="ko-KR" altLang="ko-KR" sz="1400" dirty="0"/>
              <a:t>에서 반드시</a:t>
            </a:r>
            <a:r>
              <a:rPr lang="en-US" altLang="ko-KR" sz="1400" dirty="0"/>
              <a:t> IE</a:t>
            </a:r>
            <a:r>
              <a:rPr lang="ko-KR" altLang="ko-KR" sz="1400" dirty="0"/>
              <a:t>만 사용하라고 하는 것을 분명히 차별적인 요소가 있습니다</a:t>
            </a:r>
            <a:r>
              <a:rPr lang="en-US" altLang="ko-KR" sz="1400" dirty="0"/>
              <a:t>. </a:t>
            </a:r>
            <a:r>
              <a:rPr lang="ko-KR" altLang="ko-KR" sz="1400" dirty="0"/>
              <a:t>외국에서는 맥을 사용하던</a:t>
            </a:r>
            <a:r>
              <a:rPr lang="en-US" altLang="ko-KR" sz="1400" dirty="0"/>
              <a:t>, </a:t>
            </a:r>
            <a:r>
              <a:rPr lang="ko-KR" altLang="ko-KR" sz="1400" dirty="0"/>
              <a:t>윈도우를 사용하던</a:t>
            </a:r>
            <a:r>
              <a:rPr lang="en-US" altLang="ko-KR" sz="1400" dirty="0"/>
              <a:t>, </a:t>
            </a:r>
            <a:r>
              <a:rPr lang="ko-KR" altLang="ko-KR" sz="1400" dirty="0"/>
              <a:t>심지어 </a:t>
            </a:r>
            <a:r>
              <a:rPr lang="ko-KR" altLang="ko-KR" sz="1400" dirty="0" err="1"/>
              <a:t>리눅스를</a:t>
            </a:r>
            <a:r>
              <a:rPr lang="ko-KR" altLang="ko-KR" sz="1400" dirty="0"/>
              <a:t> 사용하더라도 인터넷 </a:t>
            </a:r>
            <a:r>
              <a:rPr lang="ko-KR" altLang="ko-KR" sz="1400" dirty="0" err="1"/>
              <a:t>뱅킹부터</a:t>
            </a:r>
            <a:r>
              <a:rPr lang="ko-KR" altLang="ko-KR" sz="1400" dirty="0"/>
              <a:t> 시작해서 쇼핑몰 결제까지 아무런 문제가 없습니다</a:t>
            </a:r>
            <a:r>
              <a:rPr lang="en-US" altLang="ko-KR" sz="1400" dirty="0"/>
              <a:t>. </a:t>
            </a:r>
            <a:endParaRPr lang="ko-KR" altLang="en-US" sz="1400" dirty="0"/>
          </a:p>
          <a:p>
            <a:pPr>
              <a:lnSpc>
                <a:spcPct val="150000"/>
              </a:lnSpc>
            </a:pPr>
            <a:endParaRPr lang="en-US" altLang="ko-KR" sz="1400" dirty="0"/>
          </a:p>
          <a:p>
            <a:pPr>
              <a:lnSpc>
                <a:spcPct val="150000"/>
              </a:lnSpc>
            </a:pPr>
            <a:endParaRPr lang="ko-KR" altLang="en-US" sz="1400" dirty="0"/>
          </a:p>
          <a:p>
            <a:pPr>
              <a:lnSpc>
                <a:spcPct val="150000"/>
              </a:lnSpc>
            </a:pP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9272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1018456"/>
            <a:ext cx="7965613" cy="4608512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39552" y="5815136"/>
            <a:ext cx="8136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[</a:t>
            </a:r>
            <a:r>
              <a:rPr lang="ko-KR" altLang="ko-KR" sz="1400" dirty="0"/>
              <a:t>그림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1-1</a:t>
            </a:r>
            <a:r>
              <a:rPr lang="en-US" altLang="ko-KR" sz="1400" dirty="0"/>
              <a:t>] </a:t>
            </a:r>
            <a:r>
              <a:rPr lang="ko-KR" altLang="ko-KR" sz="1400" dirty="0"/>
              <a:t>전세계 브라우저 점유율 통계 그래프 </a:t>
            </a:r>
            <a:r>
              <a:rPr lang="en-US" altLang="ko-KR" sz="1400" dirty="0"/>
              <a:t>(2012</a:t>
            </a:r>
            <a:r>
              <a:rPr lang="ko-KR" altLang="ko-KR" sz="1400" dirty="0"/>
              <a:t>년</a:t>
            </a:r>
            <a:r>
              <a:rPr lang="en-US" altLang="ko-KR" sz="1400" dirty="0"/>
              <a:t> 2</a:t>
            </a:r>
            <a:r>
              <a:rPr lang="ko-KR" altLang="ko-KR" sz="1400" dirty="0"/>
              <a:t>월부터</a:t>
            </a:r>
            <a:r>
              <a:rPr lang="en-US" altLang="ko-KR" sz="1400" dirty="0"/>
              <a:t> 2013</a:t>
            </a:r>
            <a:r>
              <a:rPr lang="ko-KR" altLang="ko-KR" sz="1400" dirty="0"/>
              <a:t>년</a:t>
            </a:r>
            <a:r>
              <a:rPr lang="en-US" altLang="ko-KR" sz="1400" dirty="0"/>
              <a:t> 2</a:t>
            </a:r>
            <a:r>
              <a:rPr lang="ko-KR" altLang="ko-KR" sz="1400" dirty="0"/>
              <a:t>월까지</a:t>
            </a:r>
            <a:r>
              <a:rPr lang="en-US" altLang="ko-KR" sz="1400" dirty="0"/>
              <a:t>)</a:t>
            </a:r>
            <a:endParaRPr lang="ko-KR" altLang="ko-KR" sz="1400" dirty="0"/>
          </a:p>
        </p:txBody>
      </p:sp>
    </p:spTree>
    <p:extLst>
      <p:ext uri="{BB962C8B-B14F-4D97-AF65-F5344CB8AC3E}">
        <p14:creationId xmlns:p14="http://schemas.microsoft.com/office/powerpoint/2010/main" val="345016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764704"/>
            <a:ext cx="8280920" cy="5147822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67544" y="6021288"/>
            <a:ext cx="8280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[</a:t>
            </a:r>
            <a:r>
              <a:rPr lang="ko-KR" altLang="ko-KR" sz="1400" dirty="0"/>
              <a:t>그림</a:t>
            </a:r>
            <a:r>
              <a:rPr lang="en-US" altLang="ko-KR" sz="1400" dirty="0"/>
              <a:t> 1.1-2] </a:t>
            </a:r>
            <a:r>
              <a:rPr lang="ko-KR" altLang="ko-KR" sz="1400" dirty="0"/>
              <a:t>대한민국 브라우저 점유율 통계 그래프</a:t>
            </a:r>
            <a:r>
              <a:rPr lang="en-US" altLang="ko-KR" sz="1400" dirty="0"/>
              <a:t> (2012</a:t>
            </a:r>
            <a:r>
              <a:rPr lang="ko-KR" altLang="ko-KR" sz="1400" dirty="0"/>
              <a:t>년 </a:t>
            </a:r>
            <a:r>
              <a:rPr lang="en-US" altLang="ko-KR" sz="1400" dirty="0"/>
              <a:t>2</a:t>
            </a:r>
            <a:r>
              <a:rPr lang="ko-KR" altLang="ko-KR" sz="1400" dirty="0"/>
              <a:t>월부터</a:t>
            </a:r>
            <a:r>
              <a:rPr lang="en-US" altLang="ko-KR" sz="1400" dirty="0"/>
              <a:t> 2013</a:t>
            </a:r>
            <a:r>
              <a:rPr lang="ko-KR" altLang="ko-KR" sz="1400" dirty="0"/>
              <a:t>년</a:t>
            </a:r>
            <a:r>
              <a:rPr lang="en-US" altLang="ko-KR" sz="1400" dirty="0"/>
              <a:t> 2</a:t>
            </a:r>
            <a:r>
              <a:rPr lang="ko-KR" altLang="ko-KR" sz="1400" dirty="0"/>
              <a:t>월까지</a:t>
            </a:r>
            <a:r>
              <a:rPr lang="en-US" altLang="ko-KR" sz="1400" dirty="0"/>
              <a:t>)</a:t>
            </a:r>
            <a:endParaRPr lang="ko-KR" altLang="ko-KR" sz="1400" dirty="0"/>
          </a:p>
        </p:txBody>
      </p:sp>
    </p:spTree>
    <p:extLst>
      <p:ext uri="{BB962C8B-B14F-4D97-AF65-F5344CB8AC3E}">
        <p14:creationId xmlns:p14="http://schemas.microsoft.com/office/powerpoint/2010/main" val="151363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80728"/>
            <a:ext cx="8568952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1400" dirty="0" smtClean="0"/>
              <a:t>특히 </a:t>
            </a:r>
            <a:r>
              <a:rPr lang="ko-KR" altLang="ko-KR" sz="1400" dirty="0"/>
              <a:t>동영상 관련 사이트는 지금은 많이 플래시 기반 또는</a:t>
            </a:r>
            <a:r>
              <a:rPr lang="en-US" altLang="ko-KR" sz="1400" dirty="0"/>
              <a:t> HTML5</a:t>
            </a:r>
            <a:r>
              <a:rPr lang="ko-KR" altLang="ko-KR" sz="1400" dirty="0"/>
              <a:t>의</a:t>
            </a:r>
            <a:r>
              <a:rPr lang="en-US" altLang="ko-KR" sz="1400" dirty="0"/>
              <a:t> mp4</a:t>
            </a:r>
            <a:r>
              <a:rPr lang="ko-KR" altLang="ko-KR" sz="1400" dirty="0"/>
              <a:t>기반으로 많이 표준화가 되고 있습니다만</a:t>
            </a:r>
            <a:r>
              <a:rPr lang="en-US" altLang="ko-KR" sz="1400" dirty="0"/>
              <a:t>, </a:t>
            </a:r>
            <a:r>
              <a:rPr lang="ko-KR" altLang="ko-KR" sz="1400" dirty="0"/>
              <a:t>바로 몇 년 전만해도</a:t>
            </a:r>
            <a:r>
              <a:rPr lang="en-US" altLang="ko-KR" sz="1400" dirty="0"/>
              <a:t>, </a:t>
            </a:r>
            <a:r>
              <a:rPr lang="ko-KR" altLang="ko-KR" sz="1400" dirty="0"/>
              <a:t>해당 동영상을 보기 위해서 서로 다른 플러그인 또는</a:t>
            </a:r>
            <a:r>
              <a:rPr lang="en-US" altLang="ko-KR" sz="1400" dirty="0"/>
              <a:t> Active X</a:t>
            </a:r>
            <a:r>
              <a:rPr lang="ko-KR" altLang="ko-KR" sz="1400" dirty="0"/>
              <a:t>를 이용한 플러그 인을 강제로 설치하게 끔 하였습니다</a:t>
            </a:r>
            <a:r>
              <a:rPr lang="en-US" altLang="ko-KR" sz="1400" dirty="0"/>
              <a:t>. (</a:t>
            </a:r>
            <a:r>
              <a:rPr lang="ko-KR" altLang="ko-KR" sz="1400" dirty="0"/>
              <a:t>현재는 플래시 기반 사이트 또한</a:t>
            </a:r>
            <a:r>
              <a:rPr lang="en-US" altLang="ko-KR" sz="1400" dirty="0"/>
              <a:t> HTML5</a:t>
            </a:r>
            <a:r>
              <a:rPr lang="ko-KR" altLang="ko-KR" sz="1400" dirty="0"/>
              <a:t>의 출현으로 인해 몇 년 후에는 플래시 플러그 인 없이 동영상을 볼 수 있을 것입니다</a:t>
            </a:r>
            <a:r>
              <a:rPr lang="en-US" altLang="ko-KR" sz="1400" dirty="0"/>
              <a:t>.) 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ko-KR" altLang="ko-KR" sz="1400" dirty="0"/>
              <a:t>그러다 보니 사용자들인 경우</a:t>
            </a:r>
            <a:r>
              <a:rPr lang="en-US" altLang="ko-KR" sz="1400" dirty="0"/>
              <a:t> Active X</a:t>
            </a:r>
            <a:r>
              <a:rPr lang="ko-KR" altLang="ko-KR" sz="1400" dirty="0"/>
              <a:t>를 설치하라는 표시만 나오면</a:t>
            </a:r>
            <a:r>
              <a:rPr lang="en-US" altLang="ko-KR" sz="1400" dirty="0"/>
              <a:t>, </a:t>
            </a:r>
            <a:r>
              <a:rPr lang="ko-KR" altLang="ko-KR" sz="1400" dirty="0"/>
              <a:t>아무런 의심도 없이 해당</a:t>
            </a:r>
            <a:r>
              <a:rPr lang="en-US" altLang="ko-KR" sz="1400" dirty="0"/>
              <a:t> Active X</a:t>
            </a:r>
            <a:r>
              <a:rPr lang="ko-KR" altLang="ko-KR" sz="1400" dirty="0"/>
              <a:t>를 설치하는데</a:t>
            </a:r>
            <a:r>
              <a:rPr lang="en-US" altLang="ko-KR" sz="1400" dirty="0"/>
              <a:t>, </a:t>
            </a:r>
            <a:r>
              <a:rPr lang="ko-KR" altLang="ko-KR" sz="1400" dirty="0"/>
              <a:t>이럴 경우 </a:t>
            </a:r>
            <a:r>
              <a:rPr lang="ko-KR" altLang="ko-KR" sz="1400" dirty="0" err="1"/>
              <a:t>스파이웨어</a:t>
            </a:r>
            <a:r>
              <a:rPr lang="ko-KR" altLang="ko-KR" sz="1400" dirty="0"/>
              <a:t> 및 기타 바이러스에 걸리기 아주 쉽습니다</a:t>
            </a:r>
            <a:r>
              <a:rPr lang="en-US" altLang="ko-KR" sz="1400" dirty="0"/>
              <a:t>. </a:t>
            </a:r>
            <a:r>
              <a:rPr lang="ko-KR" altLang="ko-KR" sz="1400" dirty="0"/>
              <a:t>왜냐하면 사이트의</a:t>
            </a:r>
            <a:r>
              <a:rPr lang="en-US" altLang="ko-KR" sz="1400" dirty="0"/>
              <a:t> URL</a:t>
            </a:r>
            <a:r>
              <a:rPr lang="ko-KR" altLang="ko-KR" sz="1400" dirty="0"/>
              <a:t>를 잘못 입력했는데</a:t>
            </a:r>
            <a:r>
              <a:rPr lang="en-US" altLang="ko-KR" sz="1400" dirty="0"/>
              <a:t>, </a:t>
            </a:r>
            <a:r>
              <a:rPr lang="ko-KR" altLang="ko-KR" sz="1400" dirty="0"/>
              <a:t>해당 사이트는 해킹 및 바이러스에 감염되어 있고</a:t>
            </a:r>
            <a:r>
              <a:rPr lang="en-US" altLang="ko-KR" sz="1400" dirty="0"/>
              <a:t>, </a:t>
            </a:r>
            <a:r>
              <a:rPr lang="ko-KR" altLang="ko-KR" sz="1400" dirty="0"/>
              <a:t>사용자다 잘못 들어왔는데</a:t>
            </a:r>
            <a:r>
              <a:rPr lang="en-US" altLang="ko-KR" sz="1400" dirty="0"/>
              <a:t>, Active X</a:t>
            </a:r>
            <a:r>
              <a:rPr lang="ko-KR" altLang="ko-KR" sz="1400" dirty="0"/>
              <a:t>를 설치하라는 문구가 뜨고 사용자는 의심하지 않고 설치해 버리면</a:t>
            </a:r>
            <a:r>
              <a:rPr lang="en-US" altLang="ko-KR" sz="1400" dirty="0"/>
              <a:t>, </a:t>
            </a:r>
            <a:r>
              <a:rPr lang="ko-KR" altLang="ko-KR" sz="1400" dirty="0"/>
              <a:t>해당</a:t>
            </a:r>
            <a:r>
              <a:rPr lang="en-US" altLang="ko-KR" sz="1400" dirty="0"/>
              <a:t> PC</a:t>
            </a:r>
            <a:r>
              <a:rPr lang="ko-KR" altLang="ko-KR" sz="1400" dirty="0"/>
              <a:t>는 바로 </a:t>
            </a:r>
            <a:r>
              <a:rPr lang="ko-KR" altLang="ko-KR" sz="1400" dirty="0" err="1"/>
              <a:t>좀비</a:t>
            </a:r>
            <a:r>
              <a:rPr lang="en-US" altLang="ko-KR" sz="1400" dirty="0"/>
              <a:t> PC </a:t>
            </a:r>
            <a:r>
              <a:rPr lang="ko-KR" altLang="ko-KR" sz="1400" dirty="0"/>
              <a:t>및 바이러스의 온상지가 되어 버리고</a:t>
            </a:r>
            <a:r>
              <a:rPr lang="en-US" altLang="ko-KR" sz="1400" dirty="0"/>
              <a:t>, </a:t>
            </a:r>
            <a:r>
              <a:rPr lang="ko-KR" altLang="ko-KR" sz="1400" dirty="0"/>
              <a:t>해당</a:t>
            </a:r>
            <a:r>
              <a:rPr lang="en-US" altLang="ko-KR" sz="1400" dirty="0"/>
              <a:t> PC</a:t>
            </a:r>
            <a:r>
              <a:rPr lang="ko-KR" altLang="ko-KR" sz="1400" dirty="0"/>
              <a:t>를 이용해서 인터넷 </a:t>
            </a:r>
            <a:r>
              <a:rPr lang="ko-KR" altLang="ko-KR" sz="1400" dirty="0" err="1"/>
              <a:t>뱅킹을</a:t>
            </a:r>
            <a:r>
              <a:rPr lang="ko-KR" altLang="ko-KR" sz="1400" dirty="0"/>
              <a:t> 하거나 할 경우 해킹을 당할 수도 있기 때문입니다</a:t>
            </a:r>
            <a:r>
              <a:rPr lang="en-US" altLang="ko-KR" sz="1400" dirty="0"/>
              <a:t>. </a:t>
            </a:r>
            <a:r>
              <a:rPr lang="ko-KR" altLang="ko-KR" sz="1400" dirty="0"/>
              <a:t>따라서 여러분들 또한</a:t>
            </a:r>
            <a:r>
              <a:rPr lang="en-US" altLang="ko-KR" sz="1400" dirty="0"/>
              <a:t> Active X</a:t>
            </a:r>
            <a:r>
              <a:rPr lang="ko-KR" altLang="ko-KR" sz="1400" dirty="0"/>
              <a:t>를 설치하라는 메시지가 뜰 경우 반드시 한번쯤은 해당 사이트를 제대로 찾았는지</a:t>
            </a:r>
            <a:r>
              <a:rPr lang="en-US" altLang="ko-KR" sz="1400" dirty="0"/>
              <a:t>, </a:t>
            </a:r>
            <a:r>
              <a:rPr lang="ko-KR" altLang="ko-KR" sz="1400" dirty="0"/>
              <a:t>그리고 해당 사이트가 안전한지 확인을 하시고</a:t>
            </a:r>
            <a:r>
              <a:rPr lang="en-US" altLang="ko-KR" sz="1400" dirty="0"/>
              <a:t>, Active X</a:t>
            </a:r>
            <a:r>
              <a:rPr lang="ko-KR" altLang="ko-KR" sz="1400" dirty="0"/>
              <a:t>를 설치하시기 바랍니다</a:t>
            </a:r>
            <a:r>
              <a:rPr lang="en-US" altLang="ko-KR" sz="1400" dirty="0"/>
              <a:t>. </a:t>
            </a:r>
            <a:endParaRPr lang="ko-KR" altLang="en-US" sz="1400" dirty="0"/>
          </a:p>
          <a:p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5201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08720"/>
            <a:ext cx="8496944" cy="3928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1400" dirty="0"/>
              <a:t>다시 웹 표준으로 돌아와서</a:t>
            </a:r>
            <a:r>
              <a:rPr lang="en-US" altLang="ko-KR" sz="1400" dirty="0"/>
              <a:t>, </a:t>
            </a:r>
            <a:r>
              <a:rPr lang="ko-KR" altLang="ko-KR" sz="1400" b="1" dirty="0">
                <a:solidFill>
                  <a:srgbClr val="FF0000"/>
                </a:solidFill>
              </a:rPr>
              <a:t>웹 표준을 사용하는 사이트는 이런 특정 브라우저에 종속된 기술을 사용하지 않고</a:t>
            </a:r>
            <a:r>
              <a:rPr lang="en-US" altLang="ko-KR" sz="1400" b="1" dirty="0">
                <a:solidFill>
                  <a:srgbClr val="FF0000"/>
                </a:solidFill>
              </a:rPr>
              <a:t>, </a:t>
            </a:r>
            <a:r>
              <a:rPr lang="ko-KR" altLang="ko-KR" sz="1400" b="1" dirty="0">
                <a:solidFill>
                  <a:srgbClr val="FF0000"/>
                </a:solidFill>
              </a:rPr>
              <a:t>구조와 표현을 분리해 주는 것</a:t>
            </a:r>
            <a:r>
              <a:rPr lang="ko-KR" altLang="ko-KR" sz="1400" dirty="0"/>
              <a:t>을 말합니다</a:t>
            </a:r>
            <a:r>
              <a:rPr lang="en-US" altLang="ko-KR" sz="1400" dirty="0"/>
              <a:t>. 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ko-KR" altLang="ko-KR" sz="1400" b="1" dirty="0" smtClean="0">
                <a:solidFill>
                  <a:srgbClr val="FF0000"/>
                </a:solidFill>
              </a:rPr>
              <a:t>여기서 </a:t>
            </a:r>
            <a:r>
              <a:rPr lang="ko-KR" altLang="ko-KR" sz="1400" b="1" dirty="0">
                <a:solidFill>
                  <a:srgbClr val="FF0000"/>
                </a:solidFill>
              </a:rPr>
              <a:t>구조라고 함은</a:t>
            </a:r>
            <a:r>
              <a:rPr lang="en-US" altLang="ko-KR" sz="1400" b="1" dirty="0">
                <a:solidFill>
                  <a:srgbClr val="FF0000"/>
                </a:solidFill>
              </a:rPr>
              <a:t>, HTML </a:t>
            </a:r>
            <a:r>
              <a:rPr lang="ko-KR" altLang="ko-KR" sz="1400" b="1" dirty="0">
                <a:solidFill>
                  <a:srgbClr val="FF0000"/>
                </a:solidFill>
              </a:rPr>
              <a:t>태그로 구성된 부분을 말하고</a:t>
            </a:r>
            <a:r>
              <a:rPr lang="en-US" altLang="ko-KR" sz="1400" b="1" dirty="0">
                <a:solidFill>
                  <a:srgbClr val="FF0000"/>
                </a:solidFill>
              </a:rPr>
              <a:t>, </a:t>
            </a:r>
            <a:r>
              <a:rPr lang="ko-KR" altLang="ko-KR" sz="1400" b="1" dirty="0">
                <a:solidFill>
                  <a:srgbClr val="FF0000"/>
                </a:solidFill>
              </a:rPr>
              <a:t>표현이라 함은 웹 사이트의 디자인을 말하는데</a:t>
            </a:r>
            <a:r>
              <a:rPr lang="en-US" altLang="ko-KR" sz="1400" b="1" dirty="0">
                <a:solidFill>
                  <a:srgbClr val="FF0000"/>
                </a:solidFill>
              </a:rPr>
              <a:t>, </a:t>
            </a:r>
            <a:r>
              <a:rPr lang="ko-KR" altLang="ko-KR" sz="1400" b="1" dirty="0">
                <a:solidFill>
                  <a:srgbClr val="FF0000"/>
                </a:solidFill>
              </a:rPr>
              <a:t>웹 표준에서 웹 사이트의 디자인은</a:t>
            </a:r>
            <a:r>
              <a:rPr lang="en-US" altLang="ko-KR" sz="1400" b="1" dirty="0">
                <a:solidFill>
                  <a:srgbClr val="FF0000"/>
                </a:solidFill>
              </a:rPr>
              <a:t> CSS</a:t>
            </a:r>
            <a:r>
              <a:rPr lang="ko-KR" altLang="ko-KR" sz="1400" b="1" dirty="0">
                <a:solidFill>
                  <a:srgbClr val="FF0000"/>
                </a:solidFill>
              </a:rPr>
              <a:t>가 담당</a:t>
            </a:r>
            <a:r>
              <a:rPr lang="ko-KR" altLang="ko-KR" sz="1400" dirty="0"/>
              <a:t>하게 되는 것입니다</a:t>
            </a:r>
            <a:r>
              <a:rPr lang="en-US" altLang="ko-KR" sz="1400" dirty="0"/>
              <a:t>. 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ko-KR" altLang="en-US" sz="1400" dirty="0" smtClean="0"/>
              <a:t>또</a:t>
            </a:r>
            <a:r>
              <a:rPr lang="ko-KR" altLang="ko-KR" sz="1400" dirty="0" smtClean="0"/>
              <a:t>한 </a:t>
            </a:r>
            <a:r>
              <a:rPr lang="ko-KR" altLang="ko-KR" sz="1400" dirty="0">
                <a:solidFill>
                  <a:srgbClr val="FF0000"/>
                </a:solidFill>
              </a:rPr>
              <a:t>동적인 표현 또는</a:t>
            </a:r>
            <a:r>
              <a:rPr lang="en-US" altLang="ko-KR" sz="1400" dirty="0">
                <a:solidFill>
                  <a:srgbClr val="FF0000"/>
                </a:solidFill>
              </a:rPr>
              <a:t> HTML</a:t>
            </a:r>
            <a:r>
              <a:rPr lang="ko-KR" altLang="ko-KR" sz="1400" dirty="0">
                <a:solidFill>
                  <a:srgbClr val="FF0000"/>
                </a:solidFill>
              </a:rPr>
              <a:t>로 해결할 수 없는 특별한 기능은 자바스크립트가 담당</a:t>
            </a:r>
            <a:r>
              <a:rPr lang="ko-KR" altLang="ko-KR" sz="1400" dirty="0"/>
              <a:t>하게 되는 것입니다</a:t>
            </a:r>
            <a:r>
              <a:rPr lang="en-US" altLang="ko-KR" sz="1400" dirty="0"/>
              <a:t>. </a:t>
            </a:r>
            <a:r>
              <a:rPr lang="ko-KR" altLang="ko-KR" sz="1400" dirty="0" smtClean="0"/>
              <a:t>최근의 </a:t>
            </a:r>
            <a:r>
              <a:rPr lang="ko-KR" altLang="ko-KR" sz="1400" dirty="0"/>
              <a:t>자바스크립트는 자바스크립트 라이브러리하고 해서</a:t>
            </a:r>
            <a:r>
              <a:rPr lang="en-US" altLang="ko-KR" sz="1400" dirty="0"/>
              <a:t> </a:t>
            </a:r>
            <a:r>
              <a:rPr lang="en-US" altLang="ko-KR" sz="1400" dirty="0" err="1"/>
              <a:t>jQuery</a:t>
            </a:r>
            <a:r>
              <a:rPr lang="en-US" altLang="ko-KR" sz="1400" dirty="0"/>
              <a:t> </a:t>
            </a:r>
            <a:r>
              <a:rPr lang="ko-KR" altLang="ko-KR" sz="1400" dirty="0"/>
              <a:t>또는</a:t>
            </a:r>
            <a:r>
              <a:rPr lang="en-US" altLang="ko-KR" sz="1400" dirty="0"/>
              <a:t> Prototype &amp; </a:t>
            </a:r>
            <a:r>
              <a:rPr lang="en-US" altLang="ko-KR" sz="1400" dirty="0" err="1"/>
              <a:t>Scriptaculos</a:t>
            </a:r>
            <a:r>
              <a:rPr lang="en-US" altLang="ko-KR" sz="1400" dirty="0"/>
              <a:t> </a:t>
            </a:r>
            <a:r>
              <a:rPr lang="ko-KR" altLang="ko-KR" sz="1400" dirty="0"/>
              <a:t>등을 이용하는데</a:t>
            </a:r>
            <a:r>
              <a:rPr lang="en-US" altLang="ko-KR" sz="1400" dirty="0"/>
              <a:t>, </a:t>
            </a:r>
            <a:r>
              <a:rPr lang="ko-KR" altLang="ko-KR" sz="1400" dirty="0"/>
              <a:t>가장 많이 사용하는 자바스크립트 라이브러리는</a:t>
            </a:r>
            <a:r>
              <a:rPr lang="en-US" altLang="ko-KR" sz="1400" dirty="0"/>
              <a:t> </a:t>
            </a:r>
            <a:r>
              <a:rPr lang="en-US" altLang="ko-KR" sz="1400" dirty="0" err="1"/>
              <a:t>jQuery</a:t>
            </a:r>
            <a:r>
              <a:rPr lang="en-US" altLang="ko-KR" sz="1400" dirty="0"/>
              <a:t> </a:t>
            </a:r>
            <a:r>
              <a:rPr lang="ko-KR" altLang="ko-KR" sz="1400" dirty="0"/>
              <a:t>입니다</a:t>
            </a:r>
            <a:r>
              <a:rPr lang="en-US" altLang="ko-KR" sz="1400" dirty="0"/>
              <a:t>. (</a:t>
            </a:r>
            <a:r>
              <a:rPr lang="ko-KR" altLang="ko-KR" sz="1400" dirty="0"/>
              <a:t>이 책에서도</a:t>
            </a:r>
            <a:r>
              <a:rPr lang="en-US" altLang="ko-KR" sz="1400" dirty="0"/>
              <a:t> </a:t>
            </a:r>
            <a:r>
              <a:rPr lang="en-US" altLang="ko-KR" sz="1400" dirty="0" err="1"/>
              <a:t>jQuery</a:t>
            </a:r>
            <a:r>
              <a:rPr lang="ko-KR" altLang="ko-KR" sz="1400" dirty="0"/>
              <a:t>를 이용하는 방법이 간단히 소개됩니다</a:t>
            </a:r>
            <a:r>
              <a:rPr lang="en-US" altLang="ko-KR" sz="1400" dirty="0" smtClean="0"/>
              <a:t>.)</a:t>
            </a:r>
          </a:p>
          <a:p>
            <a:pPr>
              <a:lnSpc>
                <a:spcPct val="150000"/>
              </a:lnSpc>
            </a:pPr>
            <a:endParaRPr lang="ko-KR" altLang="ko-KR" sz="1400" dirty="0"/>
          </a:p>
          <a:p>
            <a:pPr>
              <a:lnSpc>
                <a:spcPct val="150000"/>
              </a:lnSpc>
            </a:pPr>
            <a:r>
              <a:rPr lang="ko-KR" altLang="ko-KR" sz="1400" dirty="0"/>
              <a:t>따라서 </a:t>
            </a:r>
            <a:r>
              <a:rPr lang="ko-KR" altLang="ko-KR" sz="1400" b="1" dirty="0">
                <a:solidFill>
                  <a:srgbClr val="FF0000"/>
                </a:solidFill>
              </a:rPr>
              <a:t>웹 표준을 담당하는 요소를 보면</a:t>
            </a:r>
            <a:r>
              <a:rPr lang="en-US" altLang="ko-KR" sz="1400" b="1" dirty="0">
                <a:solidFill>
                  <a:srgbClr val="FF0000"/>
                </a:solidFill>
              </a:rPr>
              <a:t> HTML + CSS + JavaScript </a:t>
            </a:r>
            <a:r>
              <a:rPr lang="ko-KR" altLang="ko-KR" sz="1400" b="1" dirty="0">
                <a:solidFill>
                  <a:srgbClr val="FF0000"/>
                </a:solidFill>
              </a:rPr>
              <a:t>이렇게</a:t>
            </a:r>
            <a:r>
              <a:rPr lang="en-US" altLang="ko-KR" sz="1400" b="1" dirty="0">
                <a:solidFill>
                  <a:srgbClr val="FF0000"/>
                </a:solidFill>
              </a:rPr>
              <a:t> 3</a:t>
            </a:r>
            <a:r>
              <a:rPr lang="ko-KR" altLang="ko-KR" sz="1400" b="1" dirty="0">
                <a:solidFill>
                  <a:srgbClr val="FF0000"/>
                </a:solidFill>
              </a:rPr>
              <a:t>개의 구성 요소로 이루어져 있다</a:t>
            </a:r>
            <a:r>
              <a:rPr lang="ko-KR" altLang="ko-KR" sz="1400" dirty="0"/>
              <a:t>고 봐도 무방합니다</a:t>
            </a:r>
            <a:r>
              <a:rPr lang="en-US" altLang="ko-KR" sz="1400" dirty="0"/>
              <a:t>. 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834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80728"/>
            <a:ext cx="8640960" cy="5215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1600" dirty="0"/>
              <a:t>특히 최근에</a:t>
            </a:r>
            <a:r>
              <a:rPr lang="en-US" altLang="ko-KR" sz="1600" dirty="0"/>
              <a:t> HTML5</a:t>
            </a:r>
            <a:r>
              <a:rPr lang="ko-KR" altLang="ko-KR" sz="1600" dirty="0"/>
              <a:t>와</a:t>
            </a:r>
            <a:r>
              <a:rPr lang="en-US" altLang="ko-KR" sz="1600" dirty="0"/>
              <a:t> CSS3</a:t>
            </a:r>
            <a:r>
              <a:rPr lang="ko-KR" altLang="ko-KR" sz="1600" dirty="0"/>
              <a:t>의 출현으로</a:t>
            </a:r>
            <a:r>
              <a:rPr lang="en-US" altLang="ko-KR" sz="1600" dirty="0"/>
              <a:t> HTML5</a:t>
            </a:r>
            <a:r>
              <a:rPr lang="ko-KR" altLang="ko-KR" sz="1600" dirty="0"/>
              <a:t>는 완전히 구조만 담당하고</a:t>
            </a:r>
            <a:r>
              <a:rPr lang="en-US" altLang="ko-KR" sz="1600" dirty="0"/>
              <a:t> CSS3</a:t>
            </a:r>
            <a:r>
              <a:rPr lang="ko-KR" altLang="ko-KR" sz="1600" dirty="0"/>
              <a:t>는 디자인에 특화된 기능들이 대폭 추가됨으로써</a:t>
            </a:r>
            <a:r>
              <a:rPr lang="en-US" altLang="ko-KR" sz="1600" dirty="0"/>
              <a:t>, </a:t>
            </a:r>
            <a:r>
              <a:rPr lang="ko-KR" altLang="ko-KR" sz="1600" dirty="0"/>
              <a:t>이전</a:t>
            </a:r>
            <a:r>
              <a:rPr lang="en-US" altLang="ko-KR" sz="1600" dirty="0"/>
              <a:t> HTML</a:t>
            </a:r>
            <a:r>
              <a:rPr lang="ko-KR" altLang="ko-KR" sz="1600" dirty="0"/>
              <a:t>에서는 표현하려면 많은 트릭과 그래픽 파일을 적용해야 했던 경우의 수를 대폭 줄여 코드만으로도 해결할 수 있게 되었습니다</a:t>
            </a:r>
            <a:r>
              <a:rPr lang="en-US" altLang="ko-KR" sz="1600" dirty="0"/>
              <a:t>. </a:t>
            </a:r>
            <a:endParaRPr lang="ko-KR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HTML5</a:t>
            </a:r>
            <a:r>
              <a:rPr lang="ko-KR" altLang="ko-KR" sz="1600" dirty="0"/>
              <a:t>인 경우</a:t>
            </a:r>
            <a:r>
              <a:rPr lang="en-US" altLang="ko-KR" sz="1600" dirty="0"/>
              <a:t> video, audio </a:t>
            </a:r>
            <a:r>
              <a:rPr lang="ko-KR" altLang="ko-KR" sz="1600" dirty="0"/>
              <a:t>태그의 등장으로 멀티미디어 요소를 플러그인 설치 없이 브라우저에서 바로 재생할 수 있으며</a:t>
            </a:r>
            <a:r>
              <a:rPr lang="en-US" altLang="ko-KR" sz="1600" dirty="0"/>
              <a:t>, canvas </a:t>
            </a:r>
            <a:r>
              <a:rPr lang="ko-KR" altLang="ko-KR" sz="1600" dirty="0"/>
              <a:t>태그를 이용하면</a:t>
            </a:r>
            <a:r>
              <a:rPr lang="en-US" altLang="ko-KR" sz="1600" dirty="0"/>
              <a:t>, </a:t>
            </a:r>
            <a:r>
              <a:rPr lang="ko-KR" altLang="ko-KR" sz="1600" dirty="0"/>
              <a:t>플래시를 이용해야만 구현 가능했던 그래픽 요소를 표현할 수 있습니다</a:t>
            </a:r>
            <a:r>
              <a:rPr lang="en-US" altLang="ko-KR" sz="1600" dirty="0"/>
              <a:t>. </a:t>
            </a:r>
            <a:r>
              <a:rPr lang="ko-KR" altLang="ko-KR" sz="1600" dirty="0"/>
              <a:t>또한 많은 기능들이 대거</a:t>
            </a:r>
            <a:r>
              <a:rPr lang="en-US" altLang="ko-KR" sz="1600" dirty="0"/>
              <a:t> HTML5</a:t>
            </a:r>
            <a:r>
              <a:rPr lang="ko-KR" altLang="ko-KR" sz="1600" dirty="0"/>
              <a:t>에 포함됨으로써</a:t>
            </a:r>
            <a:r>
              <a:rPr lang="en-US" altLang="ko-KR" sz="1600" dirty="0"/>
              <a:t>, </a:t>
            </a:r>
            <a:r>
              <a:rPr lang="ko-KR" altLang="ko-KR" sz="1600" dirty="0"/>
              <a:t>실제 이전에는 별도의 프로그램으로 구동해야 했던 부분들을</a:t>
            </a:r>
            <a:r>
              <a:rPr lang="en-US" altLang="ko-KR" sz="1600" dirty="0"/>
              <a:t> HTML5 </a:t>
            </a:r>
            <a:r>
              <a:rPr lang="ko-KR" altLang="ko-KR" sz="1600" dirty="0"/>
              <a:t>지원 브라우저만 있으면 바로 브라우저에서 실행할 수 있게 되었습니다</a:t>
            </a:r>
            <a:r>
              <a:rPr lang="en-US" altLang="ko-KR" sz="1600" dirty="0"/>
              <a:t>. </a:t>
            </a:r>
            <a:r>
              <a:rPr lang="ko-KR" altLang="ko-KR" sz="1600" dirty="0"/>
              <a:t>보다 자세한</a:t>
            </a:r>
            <a:r>
              <a:rPr lang="en-US" altLang="ko-KR" sz="1600" dirty="0"/>
              <a:t> HTML5</a:t>
            </a:r>
            <a:r>
              <a:rPr lang="ko-KR" altLang="ko-KR" sz="1600" dirty="0"/>
              <a:t>의 속성은 따로 자세히 학습을 할 것입니다</a:t>
            </a:r>
            <a:r>
              <a:rPr lang="en-US" altLang="ko-KR" sz="1600" dirty="0"/>
              <a:t>. </a:t>
            </a:r>
            <a:endParaRPr lang="ko-KR" altLang="ko-KR" sz="1600" dirty="0"/>
          </a:p>
          <a:p>
            <a:pPr>
              <a:lnSpc>
                <a:spcPct val="150000"/>
              </a:lnSpc>
            </a:pPr>
            <a:r>
              <a:rPr lang="ko-KR" altLang="ko-KR" sz="1600" dirty="0"/>
              <a:t>다음은 웹 표준의 웹 접근성에 대해서 살펴 보도록 하겠습니다</a:t>
            </a:r>
            <a:r>
              <a:rPr lang="en-US" altLang="ko-KR" sz="1600" dirty="0"/>
              <a:t>. 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ko-KR" altLang="ko-KR" sz="1600" dirty="0" smtClean="0">
                <a:solidFill>
                  <a:srgbClr val="FF0000"/>
                </a:solidFill>
              </a:rPr>
              <a:t>웹 </a:t>
            </a:r>
            <a:r>
              <a:rPr lang="ko-KR" altLang="ko-KR" sz="1600" dirty="0" err="1">
                <a:solidFill>
                  <a:srgbClr val="FF0000"/>
                </a:solidFill>
              </a:rPr>
              <a:t>접근성이란</a:t>
            </a:r>
            <a:r>
              <a:rPr lang="en-US" altLang="ko-KR" sz="1600" dirty="0">
                <a:solidFill>
                  <a:srgbClr val="FF0000"/>
                </a:solidFill>
              </a:rPr>
              <a:t>, </a:t>
            </a:r>
            <a:r>
              <a:rPr lang="ko-KR" altLang="ko-KR" sz="1600" dirty="0">
                <a:solidFill>
                  <a:srgbClr val="FF0000"/>
                </a:solidFill>
              </a:rPr>
              <a:t>웹 사이트를 사용함에 있어서</a:t>
            </a:r>
            <a:r>
              <a:rPr lang="en-US" altLang="ko-KR" sz="1600" dirty="0">
                <a:solidFill>
                  <a:srgbClr val="FF0000"/>
                </a:solidFill>
              </a:rPr>
              <a:t>, </a:t>
            </a:r>
            <a:r>
              <a:rPr lang="ko-KR" altLang="ko-KR" sz="1600" dirty="0">
                <a:solidFill>
                  <a:srgbClr val="FF0000"/>
                </a:solidFill>
              </a:rPr>
              <a:t>어떤 브라우저를 이용하더라도</a:t>
            </a:r>
            <a:r>
              <a:rPr lang="en-US" altLang="ko-KR" sz="1600" dirty="0">
                <a:solidFill>
                  <a:srgbClr val="FF0000"/>
                </a:solidFill>
              </a:rPr>
              <a:t>, </a:t>
            </a:r>
            <a:r>
              <a:rPr lang="ko-KR" altLang="ko-KR" sz="1600" dirty="0">
                <a:solidFill>
                  <a:srgbClr val="FF0000"/>
                </a:solidFill>
              </a:rPr>
              <a:t>해당 사이트 이용에 불편함이 없음을 말하며</a:t>
            </a:r>
            <a:r>
              <a:rPr lang="en-US" altLang="ko-KR" sz="1600" dirty="0">
                <a:solidFill>
                  <a:srgbClr val="FF0000"/>
                </a:solidFill>
              </a:rPr>
              <a:t>, </a:t>
            </a:r>
            <a:r>
              <a:rPr lang="ko-KR" altLang="ko-KR" sz="1600" dirty="0">
                <a:solidFill>
                  <a:srgbClr val="FF0000"/>
                </a:solidFill>
              </a:rPr>
              <a:t>또한 장애인들이 웹 사이트를 사용함에 있어서도 불편함이 없이 사용할 수 있다는 것을 말합니다</a:t>
            </a:r>
            <a:r>
              <a:rPr lang="en-US" altLang="ko-KR" sz="1600" dirty="0">
                <a:solidFill>
                  <a:srgbClr val="FF0000"/>
                </a:solidFill>
              </a:rPr>
              <a:t>. </a:t>
            </a:r>
            <a:endParaRPr lang="ko-KR" altLang="ko-KR" sz="16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52939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2734</Words>
  <Application>Microsoft Office PowerPoint</Application>
  <PresentationFormat>화면 슬라이드 쇼(4:3)</PresentationFormat>
  <Paragraphs>92</Paragraphs>
  <Slides>25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Michael</dc:creator>
  <cp:lastModifiedBy>Michael</cp:lastModifiedBy>
  <cp:revision>13</cp:revision>
  <dcterms:created xsi:type="dcterms:W3CDTF">2013-09-05T01:16:55Z</dcterms:created>
  <dcterms:modified xsi:type="dcterms:W3CDTF">2013-09-05T05:49:10Z</dcterms:modified>
</cp:coreProperties>
</file>